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7"/>
  </p:notesMasterIdLst>
  <p:handoutMasterIdLst>
    <p:handoutMasterId r:id="rId38"/>
  </p:handoutMasterIdLst>
  <p:sldIdLst>
    <p:sldId id="375" r:id="rId3"/>
    <p:sldId id="394" r:id="rId4"/>
    <p:sldId id="456" r:id="rId5"/>
    <p:sldId id="342" r:id="rId6"/>
    <p:sldId id="382" r:id="rId7"/>
    <p:sldId id="551" r:id="rId8"/>
    <p:sldId id="591" r:id="rId9"/>
    <p:sldId id="592" r:id="rId10"/>
    <p:sldId id="593" r:id="rId11"/>
    <p:sldId id="594" r:id="rId12"/>
    <p:sldId id="379" r:id="rId13"/>
    <p:sldId id="403" r:id="rId14"/>
    <p:sldId id="501" r:id="rId15"/>
    <p:sldId id="595" r:id="rId16"/>
    <p:sldId id="596" r:id="rId17"/>
    <p:sldId id="597" r:id="rId18"/>
    <p:sldId id="598" r:id="rId19"/>
    <p:sldId id="512" r:id="rId20"/>
    <p:sldId id="513" r:id="rId21"/>
    <p:sldId id="560" r:id="rId22"/>
    <p:sldId id="561" r:id="rId23"/>
    <p:sldId id="562" r:id="rId24"/>
    <p:sldId id="563" r:id="rId25"/>
    <p:sldId id="599" r:id="rId26"/>
    <p:sldId id="600" r:id="rId27"/>
    <p:sldId id="601" r:id="rId28"/>
    <p:sldId id="602" r:id="rId29"/>
    <p:sldId id="603" r:id="rId30"/>
    <p:sldId id="604" r:id="rId31"/>
    <p:sldId id="605" r:id="rId32"/>
    <p:sldId id="606" r:id="rId33"/>
    <p:sldId id="607" r:id="rId34"/>
    <p:sldId id="574" r:id="rId35"/>
    <p:sldId id="302" r:id="rId36"/>
  </p:sldIdLst>
  <p:sldSz cx="12192000" cy="6858000"/>
  <p:notesSz cx="6858000" cy="9144000"/>
  <p:custDataLst>
    <p:tags r:id="rId4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5E5E5"/>
    <a:srgbClr val="E6E3E5"/>
    <a:srgbClr val="F3F3F3"/>
    <a:srgbClr val="809DBF"/>
    <a:srgbClr val="616C85"/>
    <a:srgbClr val="D4DDE9"/>
    <a:srgbClr val="4C5568"/>
    <a:srgbClr val="DBE3ED"/>
    <a:srgbClr val="EFF4C0"/>
    <a:srgbClr val="BCD1A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94" autoAdjust="0"/>
    <p:restoredTop sz="94660"/>
  </p:normalViewPr>
  <p:slideViewPr>
    <p:cSldViewPr snapToGrid="0">
      <p:cViewPr varScale="1">
        <p:scale>
          <a:sx n="67" d="100"/>
          <a:sy n="67" d="100"/>
        </p:scale>
        <p:origin x="77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2" Type="http://schemas.openxmlformats.org/officeDocument/2006/relationships/tags" Target="tags/tag34.xml"/><Relationship Id="rId41" Type="http://schemas.openxmlformats.org/officeDocument/2006/relationships/tableStyles" Target="tableStyles.xml"/><Relationship Id="rId40" Type="http://schemas.openxmlformats.org/officeDocument/2006/relationships/viewProps" Target="viewProps.xml"/><Relationship Id="rId4" Type="http://schemas.openxmlformats.org/officeDocument/2006/relationships/slide" Target="slides/slide2.xml"/><Relationship Id="rId39" Type="http://schemas.openxmlformats.org/officeDocument/2006/relationships/presProps" Target="presProps.xml"/><Relationship Id="rId38" Type="http://schemas.openxmlformats.org/officeDocument/2006/relationships/handoutMaster" Target="handoutMasters/handoutMaster1.xml"/><Relationship Id="rId37" Type="http://schemas.openxmlformats.org/officeDocument/2006/relationships/notesMaster" Target="notesMasters/notesMaster1.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2">
            <a:extLst>
              <a:ext uri="{28A0092B-C50C-407E-A947-70E740481C1C}">
                <a14:useLocalDpi xmlns:a14="http://schemas.microsoft.com/office/drawing/2010/main" val="0"/>
              </a:ext>
            </a:extLst>
          </a:blip>
          <a:srcRect t="14560" b="1064"/>
          <a:stretch>
            <a:fillRect/>
          </a:stretch>
        </p:blipFill>
        <p:spPr>
          <a:xfrm>
            <a:off x="0" y="0"/>
            <a:ext cx="12192000" cy="685800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pic>
        <p:nvPicPr>
          <p:cNvPr id="9" name="图片 8"/>
          <p:cNvPicPr>
            <a:picLocks noChangeAspect="1"/>
          </p:cNvPicPr>
          <p:nvPr userDrawn="1"/>
        </p:nvPicPr>
        <p:blipFill rotWithShape="1">
          <a:blip r:embed="rId2"/>
          <a:srcRect l="1697" t="9725" r="5943" b="4161"/>
          <a:stretch>
            <a:fillRect/>
          </a:stretch>
        </p:blipFill>
        <p:spPr>
          <a:xfrm>
            <a:off x="0" y="0"/>
            <a:ext cx="12192000" cy="6858000"/>
          </a:xfrm>
          <a:prstGeom prst="rect">
            <a:avLst/>
          </a:prstGeom>
        </p:spPr>
      </p:pic>
      <p:sp>
        <p:nvSpPr>
          <p:cNvPr id="10" name="矩形 9"/>
          <p:cNvSpPr/>
          <p:nvPr userDrawn="1"/>
        </p:nvSpPr>
        <p:spPr>
          <a:xfrm>
            <a:off x="0" y="283700"/>
            <a:ext cx="12192000" cy="6193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比较">
    <p:spTree>
      <p:nvGrpSpPr>
        <p:cNvPr id="1" name=""/>
        <p:cNvGrpSpPr/>
        <p:nvPr/>
      </p:nvGrpSpPr>
      <p:grpSpPr>
        <a:xfrm>
          <a:off x="0" y="0"/>
          <a:ext cx="0" cy="0"/>
          <a:chOff x="0" y="0"/>
          <a:chExt cx="0" cy="0"/>
        </a:xfrm>
      </p:grpSpPr>
      <p:sp>
        <p:nvSpPr>
          <p:cNvPr id="7" name="日期占位符 6"/>
          <p:cNvSpPr>
            <a:spLocks noGrp="1"/>
          </p:cNvSpPr>
          <p:nvPr>
            <p:ph type="dt" sz="half" idx="10"/>
          </p:nvPr>
        </p:nvSpPr>
        <p:spPr/>
        <p:txBody>
          <a:bodyPr/>
          <a:lstStyle/>
          <a:p>
            <a:fld id="{A27DE56F-97BC-45AD-919B-E3BF4153A6C8}"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7E032E2-F31A-44CF-9F48-F4EC86D75B67}" type="slidenum">
              <a:rPr lang="zh-CN" altLang="en-US" smtClean="0"/>
            </a:fld>
            <a:endParaRPr lang="zh-CN" altLang="en-US"/>
          </a:p>
        </p:txBody>
      </p:sp>
      <p:pic>
        <p:nvPicPr>
          <p:cNvPr id="10" name="图片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171700"/>
            <a:ext cx="12192000" cy="4686300"/>
          </a:xfrm>
          <a:prstGeom prst="rect">
            <a:avLst/>
          </a:prstGeom>
          <a:solidFill>
            <a:srgbClr val="72A5FD"/>
          </a:solidFill>
        </p:spPr>
      </p:pic>
      <p:sp>
        <p:nvSpPr>
          <p:cNvPr id="11" name="矩形 10"/>
          <p:cNvSpPr/>
          <p:nvPr userDrawn="1"/>
        </p:nvSpPr>
        <p:spPr>
          <a:xfrm>
            <a:off x="0" y="-1"/>
            <a:ext cx="12192000" cy="4343401"/>
          </a:xfrm>
          <a:prstGeom prst="rect">
            <a:avLst/>
          </a:prstGeom>
          <a:gradFill>
            <a:gsLst>
              <a:gs pos="72548">
                <a:srgbClr val="6D99E0">
                  <a:alpha val="80000"/>
                </a:srgbClr>
              </a:gs>
              <a:gs pos="0">
                <a:srgbClr val="396EBD"/>
              </a:gs>
              <a:gs pos="97345">
                <a:srgbClr val="72A5FD">
                  <a:alpha val="0"/>
                </a:srgbClr>
              </a:gs>
              <a:gs pos="60000">
                <a:srgbClr val="6A93D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a:extLst>
              <a:ext uri="{28A0092B-C50C-407E-A947-70E740481C1C}">
                <a14:useLocalDpi xmlns:a14="http://schemas.microsoft.com/office/drawing/2010/main" val="0"/>
              </a:ext>
            </a:extLst>
          </a:blip>
          <a:srcRect t="2685" b="12939"/>
          <a:stretch>
            <a:fillRect/>
          </a:stretch>
        </p:blipFill>
        <p:spPr>
          <a:xfrm>
            <a:off x="0" y="0"/>
            <a:ext cx="12192000" cy="6858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
        <p:nvSpPr>
          <p:cNvPr id="16" name="矩形: 圆角 15"/>
          <p:cNvSpPr/>
          <p:nvPr userDrawn="1"/>
        </p:nvSpPr>
        <p:spPr>
          <a:xfrm>
            <a:off x="1" y="0"/>
            <a:ext cx="12192000" cy="6858000"/>
          </a:xfrm>
          <a:prstGeom prst="roundRect">
            <a:avLst>
              <a:gd name="adj" fmla="val 0"/>
            </a:avLst>
          </a:prstGeom>
          <a:solidFill>
            <a:srgbClr val="F3F3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 name="直接连接符 2"/>
          <p:cNvCxnSpPr/>
          <p:nvPr userDrawn="1"/>
        </p:nvCxnSpPr>
        <p:spPr>
          <a:xfrm>
            <a:off x="730250" y="546100"/>
            <a:ext cx="10731500" cy="0"/>
          </a:xfrm>
          <a:prstGeom prst="line">
            <a:avLst/>
          </a:prstGeom>
          <a:ln>
            <a:solidFill>
              <a:srgbClr val="616C85"/>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标题幻灯片">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69AE28-24DE-4729-BB9D-79407B086DC4}"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3B8CC7-043E-4376-96B4-02406E99DAF1}"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4.png"/></Relationships>
</file>

<file path=ppt/slides/_rels/slide12.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tags" Target="../tags/tag18.xml"/><Relationship Id="rId1" Type="http://schemas.openxmlformats.org/officeDocument/2006/relationships/tags" Target="../tags/tag17.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4.png"/></Relationships>
</file>

<file path=ppt/slides/_rels/slide19.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tags" Target="../tags/tag24.xml"/><Relationship Id="rId5" Type="http://schemas.openxmlformats.org/officeDocument/2006/relationships/tags" Target="../tags/tag23.xml"/><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tags" Target="../tags/tag22.xml"/><Relationship Id="rId1" Type="http://schemas.openxmlformats.org/officeDocument/2006/relationships/tags" Target="../tags/tag2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4.png"/></Relationships>
</file>

<file path=ppt/slides/_rels/slide20.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26.xml"/><Relationship Id="rId3" Type="http://schemas.openxmlformats.org/officeDocument/2006/relationships/tags" Target="../tags/tag25.xml"/><Relationship Id="rId2" Type="http://schemas.openxmlformats.org/officeDocument/2006/relationships/image" Target="../media/image5.png"/><Relationship Id="rId1" Type="http://schemas.openxmlformats.org/officeDocument/2006/relationships/image" Target="../media/image4.png"/></Relationships>
</file>

<file path=ppt/slides/_rels/slide21.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28.xml"/><Relationship Id="rId3" Type="http://schemas.openxmlformats.org/officeDocument/2006/relationships/tags" Target="../tags/tag27.xml"/><Relationship Id="rId2" Type="http://schemas.openxmlformats.org/officeDocument/2006/relationships/image" Target="../media/image5.png"/><Relationship Id="rId1" Type="http://schemas.openxmlformats.org/officeDocument/2006/relationships/image" Target="../media/image4.png"/></Relationships>
</file>

<file path=ppt/slides/_rels/slide22.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tags" Target="../tags/tag32.xml"/><Relationship Id="rId5" Type="http://schemas.openxmlformats.org/officeDocument/2006/relationships/tags" Target="../tags/tag31.xml"/><Relationship Id="rId4" Type="http://schemas.openxmlformats.org/officeDocument/2006/relationships/tags" Target="../tags/tag30.xml"/><Relationship Id="rId3" Type="http://schemas.openxmlformats.org/officeDocument/2006/relationships/tags" Target="../tags/tag29.xml"/><Relationship Id="rId2" Type="http://schemas.openxmlformats.org/officeDocument/2006/relationships/image" Target="../media/image5.png"/><Relationship Id="rId1"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3.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tags" Target="../tags/tag1.xml"/><Relationship Id="rId2" Type="http://schemas.openxmlformats.org/officeDocument/2006/relationships/image" Target="../media/image5.png"/><Relationship Id="rId15" Type="http://schemas.openxmlformats.org/officeDocument/2006/relationships/slideLayout" Target="../slideLayouts/slideLayout2.xml"/><Relationship Id="rId14" Type="http://schemas.openxmlformats.org/officeDocument/2006/relationships/tags" Target="../tags/tag12.xml"/><Relationship Id="rId13" Type="http://schemas.openxmlformats.org/officeDocument/2006/relationships/tags" Target="../tags/tag11.xml"/><Relationship Id="rId12" Type="http://schemas.openxmlformats.org/officeDocument/2006/relationships/tags" Target="../tags/tag10.xml"/><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33.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image" Target="../media/image6.png"/><Relationship Id="rId3" Type="http://schemas.openxmlformats.org/officeDocument/2006/relationships/tags" Target="../tags/tag33.xml"/><Relationship Id="rId2" Type="http://schemas.openxmlformats.org/officeDocument/2006/relationships/image" Target="../media/image5.png"/><Relationship Id="rId1" Type="http://schemas.openxmlformats.org/officeDocument/2006/relationships/image" Target="../media/image4.png"/></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tags" Target="../tags/tag16.xml"/><Relationship Id="rId5" Type="http://schemas.openxmlformats.org/officeDocument/2006/relationships/tags" Target="../tags/tag15.xml"/><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tags" Target="../tags/tag14.xml"/><Relationship Id="rId1" Type="http://schemas.openxmlformats.org/officeDocument/2006/relationships/tags" Target="../tags/tag13.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t="14560" b="1064"/>
          <a:stretch>
            <a:fillRect/>
          </a:stretch>
        </p:blipFill>
        <p:spPr>
          <a:xfrm>
            <a:off x="0" y="0"/>
            <a:ext cx="12192000" cy="6858000"/>
          </a:xfrm>
          <a:prstGeom prst="rect">
            <a:avLst/>
          </a:prstGeom>
        </p:spPr>
      </p:pic>
      <p:sp>
        <p:nvSpPr>
          <p:cNvPr id="46" name="矩形: 圆角 45"/>
          <p:cNvSpPr/>
          <p:nvPr/>
        </p:nvSpPr>
        <p:spPr>
          <a:xfrm>
            <a:off x="4485640" y="3237865"/>
            <a:ext cx="3221355" cy="401320"/>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rgbClr val="265C47"/>
              </a:solidFill>
              <a:latin typeface="微软雅黑 Light" panose="020B0502040204020203" pitchFamily="34" charset="-122"/>
              <a:ea typeface="微软雅黑 Light" panose="020B0502040204020203" pitchFamily="34" charset="-122"/>
            </a:endParaRPr>
          </a:p>
        </p:txBody>
      </p:sp>
      <p:sp>
        <p:nvSpPr>
          <p:cNvPr id="48" name="文本框 47"/>
          <p:cNvSpPr txBox="1"/>
          <p:nvPr/>
        </p:nvSpPr>
        <p:spPr>
          <a:xfrm>
            <a:off x="3331696" y="1681784"/>
            <a:ext cx="5528608" cy="553720"/>
          </a:xfrm>
          <a:prstGeom prst="rect">
            <a:avLst/>
          </a:prstGeom>
          <a:noFill/>
        </p:spPr>
        <p:txBody>
          <a:bodyPr wrap="square" lIns="0" tIns="0" rIns="0" bIns="0" rtlCol="0">
            <a:spAutoFit/>
          </a:bodyPr>
          <a:lstStyle/>
          <a:p>
            <a:pPr algn="dist"/>
            <a:r>
              <a:rPr lang="zh-CN" altLang="en-US" sz="3600">
                <a:solidFill>
                  <a:schemeClr val="tx1">
                    <a:lumMod val="75000"/>
                    <a:lumOff val="25000"/>
                  </a:schemeClr>
                </a:solidFill>
                <a:latin typeface="微软雅黑 Light" panose="020B0502040204020203" pitchFamily="34" charset="-122"/>
                <a:ea typeface="微软雅黑 Light" panose="020B0502040204020203" pitchFamily="34" charset="-122"/>
              </a:rPr>
              <a:t>小学数学教学设计与实施</a:t>
            </a:r>
            <a:endParaRPr lang="zh-CN" altLang="en-US" sz="360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49" name="文本框 48"/>
          <p:cNvSpPr txBox="1"/>
          <p:nvPr/>
        </p:nvSpPr>
        <p:spPr>
          <a:xfrm>
            <a:off x="3332480" y="2299970"/>
            <a:ext cx="5527675" cy="245745"/>
          </a:xfrm>
          <a:prstGeom prst="rect">
            <a:avLst/>
          </a:prstGeom>
          <a:noFill/>
        </p:spPr>
        <p:txBody>
          <a:bodyPr wrap="square" lIns="0" tIns="0" rIns="0" bIns="0" rtlCol="0">
            <a:spAutoFit/>
          </a:bodyPr>
          <a:lstStyle/>
          <a:p>
            <a:pPr algn="ctr"/>
            <a:r>
              <a:rPr lang="en-US" altLang="zh-CN" sz="1600">
                <a:solidFill>
                  <a:schemeClr val="tx1">
                    <a:lumMod val="75000"/>
                    <a:lumOff val="25000"/>
                  </a:schemeClr>
                </a:solidFill>
                <a:latin typeface="微软雅黑 Light" panose="020B0502040204020203" pitchFamily="34" charset="-122"/>
                <a:ea typeface="微软雅黑 Light" panose="020B0502040204020203" pitchFamily="34" charset="-122"/>
              </a:rPr>
              <a:t>XIAO XUE SHU XUE JIAO XUE SHE JI YU SHI SHI</a:t>
            </a:r>
            <a:endParaRPr lang="en-US" altLang="zh-CN" sz="160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grpSp>
        <p:nvGrpSpPr>
          <p:cNvPr id="50" name="组合 49"/>
          <p:cNvGrpSpPr/>
          <p:nvPr/>
        </p:nvGrpSpPr>
        <p:grpSpPr>
          <a:xfrm>
            <a:off x="5634389" y="2832975"/>
            <a:ext cx="923223" cy="95250"/>
            <a:chOff x="10961036" y="223119"/>
            <a:chExt cx="1846446" cy="190500"/>
          </a:xfrm>
          <a:solidFill>
            <a:srgbClr val="616C85"/>
          </a:solidFill>
        </p:grpSpPr>
        <p:sp>
          <p:nvSpPr>
            <p:cNvPr id="51" name="矩形: 圆角 50"/>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2" name="矩形: 圆角 51"/>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3" name="矩形: 圆角 52"/>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4" name="矩形: 圆角 53"/>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5" name="矩形: 圆角 54"/>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6" name="矩形: 圆角 55"/>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6" name="组合 5"/>
          <p:cNvGrpSpPr/>
          <p:nvPr/>
        </p:nvGrpSpPr>
        <p:grpSpPr>
          <a:xfrm>
            <a:off x="4880610" y="3234055"/>
            <a:ext cx="2432050" cy="375285"/>
            <a:chOff x="3164" y="4033"/>
            <a:chExt cx="17251" cy="2662"/>
          </a:xfrm>
        </p:grpSpPr>
        <p:pic>
          <p:nvPicPr>
            <p:cNvPr id="4" name="图片 3" descr="LOGO图标"/>
            <p:cNvPicPr>
              <a:picLocks noChangeAspect="1"/>
            </p:cNvPicPr>
            <p:nvPr/>
          </p:nvPicPr>
          <p:blipFill>
            <a:blip r:embed="rId2"/>
            <a:stretch>
              <a:fillRect/>
            </a:stretch>
          </p:blipFill>
          <p:spPr>
            <a:xfrm>
              <a:off x="3164" y="4043"/>
              <a:ext cx="3096" cy="2652"/>
            </a:xfrm>
            <a:prstGeom prst="rect">
              <a:avLst/>
            </a:prstGeom>
          </p:spPr>
        </p:pic>
        <p:pic>
          <p:nvPicPr>
            <p:cNvPr id="5" name="图片 4" descr="LOGO文字"/>
            <p:cNvPicPr>
              <a:picLocks noChangeAspect="1"/>
            </p:cNvPicPr>
            <p:nvPr/>
          </p:nvPicPr>
          <p:blipFill>
            <a:blip r:embed="rId3"/>
            <a:stretch>
              <a:fillRect/>
            </a:stretch>
          </p:blipFill>
          <p:spPr>
            <a:xfrm>
              <a:off x="6015" y="4033"/>
              <a:ext cx="14400" cy="265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小学数学复习教学的基本程序</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0528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新授课有教材和教学参考书为依托，教师的教学范围相对封闭，教学思路也相对容易厘清。但是，复习课的教学内容较为开放，虽然有一定的知识范围，而范围的大小并没有严格的界限。同时，复习课的教学组织也较为灵活。</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536257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71445"/>
            <a:ext cx="7426325"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（三）</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以问题的变式为路径，逐步拓展，注重学生的有效发展</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23355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除了知识点之间的联结，知识的内在深度和外在运用，以及数学课程的育人价值，这些也都是复习教学的重要目的，教师需要在复习教学中通过必要的创设，帮助学生深度理解知识，能灵活运用知识解决问题，并在认知、技能和情感方面都能获得有效的发展。</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根据小学生的年龄特征，教师在复习教学时也可以创设生活情境或故事情境，让学生结合情境抽象出数学问题、理解数学问题，然后解决数学问题。在此过程中，引导学生进一步理解知识、灵活运用知识，并体会数学的价值。然后，教师可以通过情境的变化，让问题条件发生变化，从而促使学生从另一个角度认识问题，或者采用新的方法解决问题。</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141339"/>
            <a:ext cx="604266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小学数学复习教学实践的基本逻辑</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25"/>
          <p:cNvSpPr txBox="1"/>
          <p:nvPr/>
        </p:nvSpPr>
        <p:spPr>
          <a:xfrm flipH="1">
            <a:off x="3999594" y="3201461"/>
            <a:ext cx="4192812" cy="307340"/>
          </a:xfrm>
          <a:prstGeom prst="rect">
            <a:avLst/>
          </a:prstGeom>
          <a:noFill/>
        </p:spPr>
        <p:txBody>
          <a:bodyPr wrap="square" lIns="0" tIns="0" rIns="0" bIns="0" rtlCol="0">
            <a:spAutoFit/>
            <a:scene3d>
              <a:camera prst="orthographicFront"/>
              <a:lightRig rig="threePt" dir="t"/>
            </a:scene3d>
          </a:bodyPr>
          <a:lstStyle/>
          <a:p>
            <a:pPr lvl="0" algn="dist"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a:t>
            </a:r>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复习教学设计的基本要点</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5" name="TextBox 25"/>
          <p:cNvSpPr txBox="1"/>
          <p:nvPr/>
        </p:nvSpPr>
        <p:spPr>
          <a:xfrm flipH="1">
            <a:off x="3894911" y="1809541"/>
            <a:ext cx="4402179" cy="645160"/>
          </a:xfrm>
          <a:prstGeom prst="rect">
            <a:avLst/>
          </a:prstGeom>
          <a:noFill/>
        </p:spPr>
        <p:txBody>
          <a:bodyPr wrap="square" rtlCol="0">
            <a:spAutoFit/>
            <a:scene3d>
              <a:camera prst="orthographicFront"/>
              <a:lightRig rig="threePt" dir="t"/>
            </a:scene3d>
          </a:bodyPr>
          <a:lstStyle>
            <a:defPPr>
              <a:defRPr lang="zh-CN"/>
            </a:defPPr>
            <a:lvl1pPr lvl="0" algn="ctr" fontAlgn="base">
              <a:defRPr sz="3600">
                <a:solidFill>
                  <a:schemeClr val="tx1">
                    <a:lumMod val="75000"/>
                    <a:lumOff val="25000"/>
                  </a:schemeClr>
                </a:solidFill>
                <a:latin typeface="微软雅黑" panose="020B0503020204020204" charset="-122"/>
                <a:ea typeface="微软雅黑" panose="020B0503020204020204" charset="-122"/>
              </a:defRPr>
            </a:lvl1pPr>
          </a:lstStyle>
          <a:p>
            <a:r>
              <a:rPr lang="zh-CN" altLang="en-US" noProof="1">
                <a:latin typeface="微软雅黑 Light" panose="020B0502040204020203" pitchFamily="34" charset="-122"/>
                <a:ea typeface="微软雅黑 Light" panose="020B0502040204020203" pitchFamily="34" charset="-122"/>
                <a:sym typeface="微软雅黑" panose="020B0503020204020204" charset="-122"/>
              </a:rPr>
              <a:t>第二节</a:t>
            </a:r>
            <a:endParaRPr lang="zh-CN" altLang="en-US" noProof="1">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9" name="组合 8"/>
          <p:cNvGrpSpPr/>
          <p:nvPr/>
        </p:nvGrpSpPr>
        <p:grpSpPr>
          <a:xfrm>
            <a:off x="5634389" y="2565830"/>
            <a:ext cx="923223" cy="95250"/>
            <a:chOff x="10961036" y="223119"/>
            <a:chExt cx="1846446" cy="190500"/>
          </a:xfrm>
          <a:solidFill>
            <a:srgbClr val="616C85"/>
          </a:solidFill>
        </p:grpSpPr>
        <p:sp>
          <p:nvSpPr>
            <p:cNvPr id="10" name="矩形: 圆角 9"/>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 name="矩形: 圆角 10"/>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6" name="矩形: 圆角 15"/>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7" name="矩形: 圆角 16"/>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8" name="矩形: 圆角 17"/>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9" name="矩形: 圆角 18"/>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2" name="矩形: 圆角 12"/>
          <p:cNvSpPr/>
          <p:nvPr/>
        </p:nvSpPr>
        <p:spPr>
          <a:xfrm>
            <a:off x="3914775" y="3675380"/>
            <a:ext cx="4362450" cy="141605"/>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装饰 1"/>
          <p:cNvSpPr/>
          <p:nvPr>
            <p:custDataLst>
              <p:tags r:id="rId1"/>
            </p:custDataLst>
          </p:nvPr>
        </p:nvSpPr>
        <p:spPr>
          <a:xfrm>
            <a:off x="1066809" y="914407"/>
            <a:ext cx="10058481" cy="5029240"/>
          </a:xfrm>
          <a:prstGeom prst="rect">
            <a:avLst/>
          </a:prstGeom>
          <a:solidFill>
            <a:schemeClr val="tx1">
              <a:lumMod val="50000"/>
              <a:lumOff val="50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p>
            <a:pPr marL="0" marR="0" lvl="0" indent="0" algn="ctr" defTabSz="914400" rtl="0" eaLnBrk="1" fontAlgn="auto" latinLnBrk="0" hangingPunct="1">
              <a:lnSpc>
                <a:spcPct val="120000"/>
              </a:lnSpc>
              <a:spcBef>
                <a:spcPts val="0"/>
              </a:spcBef>
              <a:spcAft>
                <a:spcPts val="0"/>
              </a:spcAft>
              <a:buClrTx/>
              <a:buSzTx/>
              <a:buFontTx/>
              <a:buNone/>
            </a:pPr>
            <a:endParaRPr kumimoji="1" lang="zh-CN" altLang="en-US" sz="1600" b="1"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sym typeface="Arial" panose="020B0604020202020204" pitchFamily="34" charset="0"/>
            </a:endParaRPr>
          </a:p>
        </p:txBody>
      </p:sp>
      <p:sp>
        <p:nvSpPr>
          <p:cNvPr id="7" name="文本框 22"/>
          <p:cNvSpPr txBox="1"/>
          <p:nvPr>
            <p:custDataLst>
              <p:tags r:id="rId2"/>
            </p:custDataLst>
          </p:nvPr>
        </p:nvSpPr>
        <p:spPr>
          <a:xfrm flipH="1">
            <a:off x="2267585" y="2261235"/>
            <a:ext cx="7657465" cy="2014855"/>
          </a:xfrm>
          <a:prstGeom prst="rect">
            <a:avLst/>
          </a:prstGeom>
          <a:noFill/>
          <a:ln w="9525">
            <a:noFill/>
            <a:miter/>
          </a:ln>
          <a:effectLst>
            <a:outerShdw sx="999" sy="999" algn="ctr" rotWithShape="0">
              <a:srgbClr val="000000"/>
            </a:outerShdw>
          </a:effectLst>
        </p:spPr>
        <p:txBody>
          <a:bodyPr wrap="square" anchor="t">
            <a:spAutoFit/>
          </a:bodyPr>
          <a:lstStyle/>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在教学实践中，一些教师对于复习教学还缺乏设计。一方面可能是由于对复习教学的设计了解不多，另一方面也可能是重视程度不够。这就导致了部分教师将复习课等同于新授课，将知识重新讲解一遍，或者将其等同于练习课、试卷分析课，这些都是对于复习教学的误解。相较于常规性知识的教学，复习教学具有更大的弹性，如果没有精心细致地设计，就容易导致教学效果低下。教师应更加重视复习教学的设计，在前端分析、过程规划和评价设计这三个阶段，开展深入分析，做出合理选择，从而为复习教学的实施提供切实、可行、有效的指导。</a:t>
            </a:r>
            <a:endPar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3"/>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4"/>
            <a:stretch>
              <a:fillRect/>
            </a:stretch>
          </p:blipFill>
          <p:spPr>
            <a:xfrm>
              <a:off x="6015" y="4033"/>
              <a:ext cx="14400" cy="2652"/>
            </a:xfrm>
            <a:prstGeom prst="rect">
              <a:avLst/>
            </a:prstGeom>
          </p:spPr>
        </p:pic>
      </p:grpSp>
      <p:sp>
        <p:nvSpPr>
          <p:cNvPr id="25" name="任意多边形 24"/>
          <p:cNvSpPr/>
          <p:nvPr>
            <p:custDataLst>
              <p:tags r:id="rId5"/>
            </p:custDataLst>
          </p:nvPr>
        </p:nvSpPr>
        <p:spPr>
          <a:xfrm>
            <a:off x="10177780" y="5171440"/>
            <a:ext cx="784860" cy="600710"/>
          </a:xfrm>
          <a:custGeom>
            <a:avLst/>
            <a:gdLst/>
            <a:ahLst/>
            <a:cxnLst>
              <a:cxn ang="3">
                <a:pos x="hc" y="t"/>
              </a:cxn>
              <a:cxn ang="cd2">
                <a:pos x="l" y="vc"/>
              </a:cxn>
              <a:cxn ang="cd4">
                <a:pos x="hc" y="b"/>
              </a:cxn>
              <a:cxn ang="0">
                <a:pos x="r" y="vc"/>
              </a:cxn>
            </a:cxnLst>
            <a:rect l="l" t="t" r="r" b="b"/>
            <a:pathLst>
              <a:path w="1236" h="946">
                <a:moveTo>
                  <a:pt x="740" y="0"/>
                </a:moveTo>
                <a:lnTo>
                  <a:pt x="1236" y="0"/>
                </a:lnTo>
                <a:lnTo>
                  <a:pt x="1236" y="451"/>
                </a:lnTo>
                <a:cubicBezTo>
                  <a:pt x="1234" y="572"/>
                  <a:pt x="1187" y="676"/>
                  <a:pt x="1098" y="764"/>
                </a:cubicBezTo>
                <a:cubicBezTo>
                  <a:pt x="1008" y="850"/>
                  <a:pt x="887" y="911"/>
                  <a:pt x="733" y="946"/>
                </a:cubicBezTo>
                <a:lnTo>
                  <a:pt x="733" y="741"/>
                </a:lnTo>
                <a:cubicBezTo>
                  <a:pt x="809" y="713"/>
                  <a:pt x="864" y="674"/>
                  <a:pt x="900" y="626"/>
                </a:cubicBezTo>
                <a:cubicBezTo>
                  <a:pt x="939" y="577"/>
                  <a:pt x="958" y="534"/>
                  <a:pt x="958" y="496"/>
                </a:cubicBezTo>
                <a:lnTo>
                  <a:pt x="740" y="496"/>
                </a:lnTo>
                <a:lnTo>
                  <a:pt x="740" y="0"/>
                </a:lnTo>
                <a:close/>
                <a:moveTo>
                  <a:pt x="7" y="0"/>
                </a:moveTo>
                <a:lnTo>
                  <a:pt x="506" y="0"/>
                </a:lnTo>
                <a:lnTo>
                  <a:pt x="506" y="451"/>
                </a:lnTo>
                <a:cubicBezTo>
                  <a:pt x="504" y="572"/>
                  <a:pt x="451" y="680"/>
                  <a:pt x="348" y="776"/>
                </a:cubicBezTo>
                <a:cubicBezTo>
                  <a:pt x="270" y="855"/>
                  <a:pt x="154" y="911"/>
                  <a:pt x="0" y="946"/>
                </a:cubicBezTo>
                <a:lnTo>
                  <a:pt x="0" y="741"/>
                </a:lnTo>
                <a:cubicBezTo>
                  <a:pt x="76" y="712"/>
                  <a:pt x="134" y="673"/>
                  <a:pt x="174" y="622"/>
                </a:cubicBezTo>
                <a:cubicBezTo>
                  <a:pt x="210" y="576"/>
                  <a:pt x="228" y="534"/>
                  <a:pt x="228" y="496"/>
                </a:cubicBezTo>
                <a:lnTo>
                  <a:pt x="7" y="496"/>
                </a:lnTo>
                <a:lnTo>
                  <a:pt x="7" y="0"/>
                </a:lnTo>
                <a:close/>
              </a:path>
            </a:pathLst>
          </a:custGeom>
          <a:solidFill>
            <a:schemeClr val="accent1">
              <a:alpha val="23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p>
        </p:txBody>
      </p:sp>
      <p:sp>
        <p:nvSpPr>
          <p:cNvPr id="26" name="任意多边形 25"/>
          <p:cNvSpPr/>
          <p:nvPr>
            <p:custDataLst>
              <p:tags r:id="rId6"/>
            </p:custDataLst>
          </p:nvPr>
        </p:nvSpPr>
        <p:spPr>
          <a:xfrm>
            <a:off x="1282065" y="1160145"/>
            <a:ext cx="804545" cy="615950"/>
          </a:xfrm>
          <a:custGeom>
            <a:avLst/>
            <a:gdLst/>
            <a:ahLst/>
            <a:cxnLst>
              <a:cxn ang="3">
                <a:pos x="hc" y="t"/>
              </a:cxn>
              <a:cxn ang="cd2">
                <a:pos x="l" y="vc"/>
              </a:cxn>
              <a:cxn ang="cd4">
                <a:pos x="hc" y="b"/>
              </a:cxn>
              <a:cxn ang="0">
                <a:pos x="r" y="vc"/>
              </a:cxn>
            </a:cxnLst>
            <a:rect l="l" t="t" r="r" b="b"/>
            <a:pathLst>
              <a:path w="1267" h="970">
                <a:moveTo>
                  <a:pt x="1267" y="0"/>
                </a:moveTo>
                <a:lnTo>
                  <a:pt x="1267" y="210"/>
                </a:lnTo>
                <a:cubicBezTo>
                  <a:pt x="1189" y="240"/>
                  <a:pt x="1130" y="280"/>
                  <a:pt x="1089" y="332"/>
                </a:cubicBezTo>
                <a:cubicBezTo>
                  <a:pt x="1052" y="380"/>
                  <a:pt x="1033" y="423"/>
                  <a:pt x="1033" y="461"/>
                </a:cubicBezTo>
                <a:lnTo>
                  <a:pt x="1260" y="461"/>
                </a:lnTo>
                <a:lnTo>
                  <a:pt x="1260" y="970"/>
                </a:lnTo>
                <a:lnTo>
                  <a:pt x="748" y="970"/>
                </a:lnTo>
                <a:lnTo>
                  <a:pt x="748" y="508"/>
                </a:lnTo>
                <a:cubicBezTo>
                  <a:pt x="751" y="384"/>
                  <a:pt x="805" y="272"/>
                  <a:pt x="910" y="174"/>
                </a:cubicBezTo>
                <a:cubicBezTo>
                  <a:pt x="990" y="94"/>
                  <a:pt x="1109" y="36"/>
                  <a:pt x="1267" y="0"/>
                </a:cubicBezTo>
                <a:close/>
                <a:moveTo>
                  <a:pt x="515" y="0"/>
                </a:moveTo>
                <a:lnTo>
                  <a:pt x="515" y="210"/>
                </a:lnTo>
                <a:cubicBezTo>
                  <a:pt x="438" y="239"/>
                  <a:pt x="381" y="279"/>
                  <a:pt x="344" y="328"/>
                </a:cubicBezTo>
                <a:cubicBezTo>
                  <a:pt x="305" y="378"/>
                  <a:pt x="285" y="423"/>
                  <a:pt x="285" y="461"/>
                </a:cubicBezTo>
                <a:lnTo>
                  <a:pt x="508" y="461"/>
                </a:lnTo>
                <a:lnTo>
                  <a:pt x="508" y="970"/>
                </a:lnTo>
                <a:lnTo>
                  <a:pt x="0" y="970"/>
                </a:lnTo>
                <a:lnTo>
                  <a:pt x="0" y="508"/>
                </a:lnTo>
                <a:cubicBezTo>
                  <a:pt x="3" y="384"/>
                  <a:pt x="50" y="277"/>
                  <a:pt x="142" y="187"/>
                </a:cubicBezTo>
                <a:cubicBezTo>
                  <a:pt x="233" y="98"/>
                  <a:pt x="358" y="36"/>
                  <a:pt x="515" y="0"/>
                </a:cubicBezTo>
                <a:close/>
              </a:path>
            </a:pathLst>
          </a:custGeom>
          <a:solidFill>
            <a:schemeClr val="accent1">
              <a:alpha val="23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p>
        </p:txBody>
      </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p>
            <a:pPr lvl="0" algn="dist"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a:t>
            </a:r>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复习教学设计的基本要点</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前端分析的基本要点</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0528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在复习教学设计中，前端分析尤为重要，因为学生的掌握程度直接决定了复习的深度和广度。而且，在前端分析中还需要根据课时要求选择教学内容，课时少就只能复习最重要的或学生掌握得最薄弱的知识，如果课时相对富裕就可以复习更广、更深的知识。</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421957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14295"/>
            <a:ext cx="560197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准确分析学生掌握程度是复习教学设计的基础</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201485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教师在分析时不能仅仅止于经验，应遵循一定的规范和步骤，对学情进行理性分析，确保分析的科学性和精准度。</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为此，教师可以从以下几个方面入手，分析学生的已有知识掌握程度。</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明确复习的内容范围。</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endPar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以具体的课程目标为衡量标准。</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3</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以学生的错题为重要分析素材。</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084189"/>
            <a:ext cx="515556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dist"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小学数学复习教学设计的基本要点</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前端分析的基本要点</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0528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在复习教学设计中，前端分析尤为重要，因为学生的掌握程度直接决定了复习的深度和广度。而且，在前端分析中还需要根据课时要求选择教学内容，课时少就只能复习最重要的或学生掌握得最薄弱的知识，如果课时相对富裕就可以复习更广、更深的知识。</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421957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14295"/>
            <a:ext cx="560197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明确合理的目标是复习教学过程规划的核心</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265620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学目标对教学设计和实施都有着十分关键的影响，复习教学如果缺乏明确的教学目标，不仅容易导致教学的生动性不够，难以激发学生的学习兴趣，而且还会导致复习缺乏重点，未能达到查缺补漏或巩固知识的目的，是低效的复习教学。</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为此，教师在制定复习教学目标时，应注意以下要点。</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应高度重视复习教学的目标编制，并认识到目标越明确具体，越能对复习教学的设计和实施起到指导作用。</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教学目标不能只聚焦知识和技能，要体现学生数学核心素养的发展。</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endPar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3</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复习教学的目标一般要在教学设计和实施的过程中进行动态调整。</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084189"/>
            <a:ext cx="497840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dist"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小学数学复习教学设计的基本要点</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过程规划的基本要点</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0528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只有围绕着教学目标，对教学过程进行细致科学的规划，才能在教学实施中做到有目的地实施，教师的课堂教学才能做到胸有成竹，更自如、更生动，从而彰显复习教学的真正价值。为此，在复习教学的过程规划中，应遵循若干基本要点。</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421957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14295"/>
            <a:ext cx="673481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过程规划应紧扣教学目标，体现教学过程的逻辑性</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265620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在常规课的教学设计和实施中，教师的教学过程规划都会围绕着教学目标展开，但是在复习教学中，一些教师的过程规划则显得较为凌乱。这与教师对复习教学的重视程度不够有关，也与教师的复习教学能力相对不足有关。一些教师的复习教学目标较为笼统，将复习教学的内容和范围等同于教学目标，导致教学目标较为模糊，缺乏具体的指导性。</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师要重视复习教学的过程规划，紧扣教学目标，以教学目标的达成为目的，每个环节的设置、每个素材的呈现都是要有目的的，是能为教学目标达成服务的。同时，教学过程的衔接和过渡要具有逻辑性，既要避免重复性内容扎堆，又要避免内容跳跃，导致类似内容过度训练，或者薄弱知识依旧难理解的现象。</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084189"/>
            <a:ext cx="565848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dist"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小学数学复习教学设计的基本要点</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过程规划的基本要点</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0528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只有围绕着教学目标，对教学过程进行细致科学的规划，才能在教学实施中做到有目的地实施，教师的课堂教学才能做到胸有成竹，更自如、更生动，从而彰显复习教学的真正价值。为此，在复习教学的过程规划中，应遵循若干基本要点。</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421957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14295"/>
            <a:ext cx="736473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过程规划应能有效激发学生的学习热情，发挥复习的独特价值</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329755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在常规课的教学中，教师大多会让课堂教学过程尽量生动，尽可能地吸引学生参与到课堂教学中，激发他们的学习热情。但是在复习教学中，教师对于学生热情激发的重视程度不够，教学过程规划更多聚焦知识的掌握，未能发挥复习教学的教育价值。这些都导致了在复习教学中学生的学习兴趣和热情难以得到充分激发，不仅知识掌握的成效不大，思维、品格、情感和体验等方面也未能得到有效发展。复习教学的内容范围一般会超越课时教学的内容，是多节课内容的综合，这种内容的综合性不仅更有助于学生对知识的整体性理解，也能在教学过程中更好地帮助学生综合运用知识，更深刻地理解数学的思想方法，体会数学的应用价值和文化价值。这些都表明，复习教学有着独特的教育价值，教师应在教学设计中重视教学过程的规划，让复习教学焕发更强的生命力，能更有效地促进学生数学核心素养发展。</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084189"/>
            <a:ext cx="676211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dist"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小学数学复习教学设计的基本要点</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三、</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评价设计的基本要点</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457962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学评价的思维贯穿复习教学设计与实施的整个过程，因为复习教学的过程也是一个不断诊断和反馈的过程。因此，复习教学的评价设计相较常规课更为重要，除了在整节课中要围绕教学目标的有效达成进行课内练习和课外作业设计以外，还要在教学的每个环节中根据具体环节的教学目的进行教学评价设计。尤其是重点知识和易错知识，或者是难以达成的目标，可以设计有针对性的、有层次感的、综合性强的教学评价项目。在常规课的评价设计中，受制于教学内容范围相对狭窄和教学时间相对有限，设计的课内外作业一般都是本次课教学内容的应用，也就是学生在解答常规课的教学评价任务时，一般都是要采用本次课所学的内容。这种教学评价的设计有利也有弊，有利之处在于可以强化学生对知识的理解，有利于对知识的巩固和掌握；不利之处在于这种类型的练习题暗示性太强，学生将思维局限在一个小范围内思考就可以，而这不利于他们创新思维和应用意识的发展，也与数学学业评价和数学教育的应然要求不相符。但在复习教学中，教师则可以跳出这种禁锢，设计更为综合的课内外作业。虽然复习教学的内容范围也是确定的，但是它相较于常规课的教学内容更为宽泛，可以通过</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小步走</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的方式更好地帮助学生应用数学知识解决问题。</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421957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dist"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小学数学复习教学设计的基本要点</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25"/>
          <p:cNvSpPr txBox="1"/>
          <p:nvPr/>
        </p:nvSpPr>
        <p:spPr>
          <a:xfrm flipH="1">
            <a:off x="3999594" y="3201461"/>
            <a:ext cx="4192812" cy="307340"/>
          </a:xfrm>
          <a:prstGeom prst="rect">
            <a:avLst/>
          </a:prstGeom>
          <a:noFill/>
        </p:spPr>
        <p:txBody>
          <a:bodyPr wrap="square" lIns="0" tIns="0" rIns="0" bIns="0" rtlCol="0">
            <a:spAutoFit/>
            <a:scene3d>
              <a:camera prst="orthographicFront"/>
              <a:lightRig rig="threePt" dir="t"/>
            </a:scene3d>
          </a:bodyPr>
          <a:lstStyle/>
          <a:p>
            <a:pPr lvl="0" algn="dist"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a:t>
            </a:r>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复习教学设计的案例分析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5" name="TextBox 25"/>
          <p:cNvSpPr txBox="1"/>
          <p:nvPr/>
        </p:nvSpPr>
        <p:spPr>
          <a:xfrm flipH="1">
            <a:off x="3894911" y="1809541"/>
            <a:ext cx="4402179" cy="645160"/>
          </a:xfrm>
          <a:prstGeom prst="rect">
            <a:avLst/>
          </a:prstGeom>
          <a:noFill/>
        </p:spPr>
        <p:txBody>
          <a:bodyPr wrap="square" rtlCol="0">
            <a:spAutoFit/>
            <a:scene3d>
              <a:camera prst="orthographicFront"/>
              <a:lightRig rig="threePt" dir="t"/>
            </a:scene3d>
          </a:bodyPr>
          <a:lstStyle>
            <a:defPPr>
              <a:defRPr lang="zh-CN"/>
            </a:defPPr>
            <a:lvl1pPr lvl="0" algn="ctr" fontAlgn="base">
              <a:defRPr sz="3600">
                <a:solidFill>
                  <a:schemeClr val="tx1">
                    <a:lumMod val="75000"/>
                    <a:lumOff val="25000"/>
                  </a:schemeClr>
                </a:solidFill>
                <a:latin typeface="微软雅黑" panose="020B0503020204020204" charset="-122"/>
                <a:ea typeface="微软雅黑" panose="020B0503020204020204" charset="-122"/>
              </a:defRPr>
            </a:lvl1pPr>
          </a:lstStyle>
          <a:p>
            <a:r>
              <a:rPr lang="zh-CN" altLang="en-US" noProof="1">
                <a:latin typeface="微软雅黑 Light" panose="020B0502040204020203" pitchFamily="34" charset="-122"/>
                <a:ea typeface="微软雅黑 Light" panose="020B0502040204020203" pitchFamily="34" charset="-122"/>
                <a:sym typeface="微软雅黑" panose="020B0503020204020204" charset="-122"/>
              </a:rPr>
              <a:t>第三节</a:t>
            </a:r>
            <a:endParaRPr lang="zh-CN" altLang="en-US" noProof="1">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9" name="组合 8"/>
          <p:cNvGrpSpPr/>
          <p:nvPr/>
        </p:nvGrpSpPr>
        <p:grpSpPr>
          <a:xfrm>
            <a:off x="5634389" y="2565830"/>
            <a:ext cx="923223" cy="95250"/>
            <a:chOff x="10961036" y="223119"/>
            <a:chExt cx="1846446" cy="190500"/>
          </a:xfrm>
          <a:solidFill>
            <a:srgbClr val="616C85"/>
          </a:solidFill>
        </p:grpSpPr>
        <p:sp>
          <p:nvSpPr>
            <p:cNvPr id="10" name="矩形: 圆角 9"/>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 name="矩形: 圆角 10"/>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6" name="矩形: 圆角 15"/>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7" name="矩形: 圆角 16"/>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8" name="矩形: 圆角 17"/>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9" name="矩形: 圆角 18"/>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2" name="矩形: 圆角 12"/>
          <p:cNvSpPr/>
          <p:nvPr/>
        </p:nvSpPr>
        <p:spPr>
          <a:xfrm>
            <a:off x="3914775" y="3675380"/>
            <a:ext cx="4362450" cy="141605"/>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装饰 1"/>
          <p:cNvSpPr/>
          <p:nvPr>
            <p:custDataLst>
              <p:tags r:id="rId1"/>
            </p:custDataLst>
          </p:nvPr>
        </p:nvSpPr>
        <p:spPr>
          <a:xfrm>
            <a:off x="1066809" y="914407"/>
            <a:ext cx="10058481" cy="5029240"/>
          </a:xfrm>
          <a:prstGeom prst="rect">
            <a:avLst/>
          </a:prstGeom>
          <a:solidFill>
            <a:schemeClr val="tx1">
              <a:lumMod val="50000"/>
              <a:lumOff val="50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p>
            <a:pPr marL="0" marR="0" lvl="0" indent="0" algn="ctr" defTabSz="914400" rtl="0" eaLnBrk="1" fontAlgn="auto" latinLnBrk="0" hangingPunct="1">
              <a:lnSpc>
                <a:spcPct val="120000"/>
              </a:lnSpc>
              <a:spcBef>
                <a:spcPts val="0"/>
              </a:spcBef>
              <a:spcAft>
                <a:spcPts val="0"/>
              </a:spcAft>
              <a:buClrTx/>
              <a:buSzTx/>
              <a:buFontTx/>
              <a:buNone/>
            </a:pPr>
            <a:endParaRPr kumimoji="1" lang="zh-CN" altLang="en-US" sz="1600" b="1"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sym typeface="Arial" panose="020B0604020202020204" pitchFamily="34" charset="0"/>
            </a:endParaRPr>
          </a:p>
        </p:txBody>
      </p:sp>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a:t>
            </a:r>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复习教学设计的案例分析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7" name="文本框 22"/>
          <p:cNvSpPr txBox="1"/>
          <p:nvPr>
            <p:custDataLst>
              <p:tags r:id="rId2"/>
            </p:custDataLst>
          </p:nvPr>
        </p:nvSpPr>
        <p:spPr>
          <a:xfrm flipH="1">
            <a:off x="2267585" y="2261235"/>
            <a:ext cx="7657465" cy="1052830"/>
          </a:xfrm>
          <a:prstGeom prst="rect">
            <a:avLst/>
          </a:prstGeom>
          <a:noFill/>
          <a:ln w="9525">
            <a:noFill/>
            <a:miter/>
          </a:ln>
          <a:effectLst>
            <a:outerShdw sx="999" sy="999" algn="ctr" rotWithShape="0">
              <a:srgbClr val="000000"/>
            </a:outerShdw>
          </a:effectLst>
        </p:spPr>
        <p:txBody>
          <a:bodyPr wrap="square" anchor="t">
            <a:spAutoFit/>
          </a:bodyPr>
          <a:lstStyle/>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本案例的主题为</a:t>
            </a:r>
            <a:r>
              <a:rPr lang="en-US" altLang="zh-CN" sz="1400" dirty="0">
                <a:solidFill>
                  <a:schemeClr val="tx1"/>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立体图形的体积</a:t>
            </a:r>
            <a:r>
              <a:rPr lang="en-US" altLang="zh-CN" sz="1400" dirty="0">
                <a:solidFill>
                  <a:schemeClr val="tx1"/>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复习教学，面向对象是六年级学生本案例由辽宁省阜新市海州区中华路小学田芳老师撰写并实施，田芳老师是小学数学正高级教师、特级教师，并入选教育部新时代名师名校长培养计划。本文根据分析需要，对案例略做改动。</a:t>
            </a:r>
            <a:endPar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3"/>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4"/>
            <a:stretch>
              <a:fillRect/>
            </a:stretch>
          </p:blipFill>
          <p:spPr>
            <a:xfrm>
              <a:off x="6015" y="4033"/>
              <a:ext cx="14400" cy="2652"/>
            </a:xfrm>
            <a:prstGeom prst="rect">
              <a:avLst/>
            </a:prstGeom>
          </p:spPr>
        </p:pic>
      </p:grpSp>
      <p:sp>
        <p:nvSpPr>
          <p:cNvPr id="25" name="任意多边形 24"/>
          <p:cNvSpPr/>
          <p:nvPr>
            <p:custDataLst>
              <p:tags r:id="rId5"/>
            </p:custDataLst>
          </p:nvPr>
        </p:nvSpPr>
        <p:spPr>
          <a:xfrm>
            <a:off x="10177780" y="5171440"/>
            <a:ext cx="784860" cy="600710"/>
          </a:xfrm>
          <a:custGeom>
            <a:avLst/>
            <a:gdLst/>
            <a:ahLst/>
            <a:cxnLst>
              <a:cxn ang="3">
                <a:pos x="hc" y="t"/>
              </a:cxn>
              <a:cxn ang="cd2">
                <a:pos x="l" y="vc"/>
              </a:cxn>
              <a:cxn ang="cd4">
                <a:pos x="hc" y="b"/>
              </a:cxn>
              <a:cxn ang="0">
                <a:pos x="r" y="vc"/>
              </a:cxn>
            </a:cxnLst>
            <a:rect l="l" t="t" r="r" b="b"/>
            <a:pathLst>
              <a:path w="1236" h="946">
                <a:moveTo>
                  <a:pt x="740" y="0"/>
                </a:moveTo>
                <a:lnTo>
                  <a:pt x="1236" y="0"/>
                </a:lnTo>
                <a:lnTo>
                  <a:pt x="1236" y="451"/>
                </a:lnTo>
                <a:cubicBezTo>
                  <a:pt x="1234" y="572"/>
                  <a:pt x="1187" y="676"/>
                  <a:pt x="1098" y="764"/>
                </a:cubicBezTo>
                <a:cubicBezTo>
                  <a:pt x="1008" y="850"/>
                  <a:pt x="887" y="911"/>
                  <a:pt x="733" y="946"/>
                </a:cubicBezTo>
                <a:lnTo>
                  <a:pt x="733" y="741"/>
                </a:lnTo>
                <a:cubicBezTo>
                  <a:pt x="809" y="713"/>
                  <a:pt x="864" y="674"/>
                  <a:pt x="900" y="626"/>
                </a:cubicBezTo>
                <a:cubicBezTo>
                  <a:pt x="939" y="577"/>
                  <a:pt x="958" y="534"/>
                  <a:pt x="958" y="496"/>
                </a:cubicBezTo>
                <a:lnTo>
                  <a:pt x="740" y="496"/>
                </a:lnTo>
                <a:lnTo>
                  <a:pt x="740" y="0"/>
                </a:lnTo>
                <a:close/>
                <a:moveTo>
                  <a:pt x="7" y="0"/>
                </a:moveTo>
                <a:lnTo>
                  <a:pt x="506" y="0"/>
                </a:lnTo>
                <a:lnTo>
                  <a:pt x="506" y="451"/>
                </a:lnTo>
                <a:cubicBezTo>
                  <a:pt x="504" y="572"/>
                  <a:pt x="451" y="680"/>
                  <a:pt x="348" y="776"/>
                </a:cubicBezTo>
                <a:cubicBezTo>
                  <a:pt x="270" y="855"/>
                  <a:pt x="154" y="911"/>
                  <a:pt x="0" y="946"/>
                </a:cubicBezTo>
                <a:lnTo>
                  <a:pt x="0" y="741"/>
                </a:lnTo>
                <a:cubicBezTo>
                  <a:pt x="76" y="712"/>
                  <a:pt x="134" y="673"/>
                  <a:pt x="174" y="622"/>
                </a:cubicBezTo>
                <a:cubicBezTo>
                  <a:pt x="210" y="576"/>
                  <a:pt x="228" y="534"/>
                  <a:pt x="228" y="496"/>
                </a:cubicBezTo>
                <a:lnTo>
                  <a:pt x="7" y="496"/>
                </a:lnTo>
                <a:lnTo>
                  <a:pt x="7" y="0"/>
                </a:lnTo>
                <a:close/>
              </a:path>
            </a:pathLst>
          </a:custGeom>
          <a:solidFill>
            <a:schemeClr val="accent1">
              <a:alpha val="23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p>
        </p:txBody>
      </p:sp>
      <p:sp>
        <p:nvSpPr>
          <p:cNvPr id="26" name="任意多边形 25"/>
          <p:cNvSpPr/>
          <p:nvPr>
            <p:custDataLst>
              <p:tags r:id="rId6"/>
            </p:custDataLst>
          </p:nvPr>
        </p:nvSpPr>
        <p:spPr>
          <a:xfrm>
            <a:off x="1282065" y="1160145"/>
            <a:ext cx="804545" cy="615950"/>
          </a:xfrm>
          <a:custGeom>
            <a:avLst/>
            <a:gdLst/>
            <a:ahLst/>
            <a:cxnLst>
              <a:cxn ang="3">
                <a:pos x="hc" y="t"/>
              </a:cxn>
              <a:cxn ang="cd2">
                <a:pos x="l" y="vc"/>
              </a:cxn>
              <a:cxn ang="cd4">
                <a:pos x="hc" y="b"/>
              </a:cxn>
              <a:cxn ang="0">
                <a:pos x="r" y="vc"/>
              </a:cxn>
            </a:cxnLst>
            <a:rect l="l" t="t" r="r" b="b"/>
            <a:pathLst>
              <a:path w="1267" h="970">
                <a:moveTo>
                  <a:pt x="1267" y="0"/>
                </a:moveTo>
                <a:lnTo>
                  <a:pt x="1267" y="210"/>
                </a:lnTo>
                <a:cubicBezTo>
                  <a:pt x="1189" y="240"/>
                  <a:pt x="1130" y="280"/>
                  <a:pt x="1089" y="332"/>
                </a:cubicBezTo>
                <a:cubicBezTo>
                  <a:pt x="1052" y="380"/>
                  <a:pt x="1033" y="423"/>
                  <a:pt x="1033" y="461"/>
                </a:cubicBezTo>
                <a:lnTo>
                  <a:pt x="1260" y="461"/>
                </a:lnTo>
                <a:lnTo>
                  <a:pt x="1260" y="970"/>
                </a:lnTo>
                <a:lnTo>
                  <a:pt x="748" y="970"/>
                </a:lnTo>
                <a:lnTo>
                  <a:pt x="748" y="508"/>
                </a:lnTo>
                <a:cubicBezTo>
                  <a:pt x="751" y="384"/>
                  <a:pt x="805" y="272"/>
                  <a:pt x="910" y="174"/>
                </a:cubicBezTo>
                <a:cubicBezTo>
                  <a:pt x="990" y="94"/>
                  <a:pt x="1109" y="36"/>
                  <a:pt x="1267" y="0"/>
                </a:cubicBezTo>
                <a:close/>
                <a:moveTo>
                  <a:pt x="515" y="0"/>
                </a:moveTo>
                <a:lnTo>
                  <a:pt x="515" y="210"/>
                </a:lnTo>
                <a:cubicBezTo>
                  <a:pt x="438" y="239"/>
                  <a:pt x="381" y="279"/>
                  <a:pt x="344" y="328"/>
                </a:cubicBezTo>
                <a:cubicBezTo>
                  <a:pt x="305" y="378"/>
                  <a:pt x="285" y="423"/>
                  <a:pt x="285" y="461"/>
                </a:cubicBezTo>
                <a:lnTo>
                  <a:pt x="508" y="461"/>
                </a:lnTo>
                <a:lnTo>
                  <a:pt x="508" y="970"/>
                </a:lnTo>
                <a:lnTo>
                  <a:pt x="0" y="970"/>
                </a:lnTo>
                <a:lnTo>
                  <a:pt x="0" y="508"/>
                </a:lnTo>
                <a:cubicBezTo>
                  <a:pt x="3" y="384"/>
                  <a:pt x="50" y="277"/>
                  <a:pt x="142" y="187"/>
                </a:cubicBezTo>
                <a:cubicBezTo>
                  <a:pt x="233" y="98"/>
                  <a:pt x="358" y="36"/>
                  <a:pt x="515" y="0"/>
                </a:cubicBezTo>
                <a:close/>
              </a:path>
            </a:pathLst>
          </a:custGeom>
          <a:solidFill>
            <a:schemeClr val="accent1">
              <a:alpha val="23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25"/>
          <p:cNvSpPr txBox="1"/>
          <p:nvPr/>
        </p:nvSpPr>
        <p:spPr>
          <a:xfrm flipH="1">
            <a:off x="3999594" y="3201461"/>
            <a:ext cx="4192812" cy="307340"/>
          </a:xfrm>
          <a:prstGeom prst="rect">
            <a:avLst/>
          </a:prstGeom>
          <a:noFill/>
        </p:spPr>
        <p:txBody>
          <a:bodyPr wrap="square" lIns="0" tIns="0" rIns="0" bIns="0" rtlCol="0">
            <a:spAutoFit/>
            <a:scene3d>
              <a:camera prst="orthographicFront"/>
              <a:lightRig rig="threePt" dir="t"/>
            </a:scene3d>
          </a:bodyPr>
          <a:lstStyle/>
          <a:p>
            <a:pPr lvl="0" algn="dist"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小学数学复习教学的设计与实践</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5" name="TextBox 25"/>
          <p:cNvSpPr txBox="1"/>
          <p:nvPr/>
        </p:nvSpPr>
        <p:spPr>
          <a:xfrm flipH="1">
            <a:off x="3894911" y="1809541"/>
            <a:ext cx="4402179" cy="645160"/>
          </a:xfrm>
          <a:prstGeom prst="rect">
            <a:avLst/>
          </a:prstGeom>
          <a:noFill/>
        </p:spPr>
        <p:txBody>
          <a:bodyPr wrap="square" rtlCol="0">
            <a:spAutoFit/>
            <a:scene3d>
              <a:camera prst="orthographicFront"/>
              <a:lightRig rig="threePt" dir="t"/>
            </a:scene3d>
          </a:bodyPr>
          <a:lstStyle>
            <a:defPPr>
              <a:defRPr lang="zh-CN"/>
            </a:defPPr>
            <a:lvl1pPr lvl="0" algn="ctr" fontAlgn="base">
              <a:defRPr sz="3600">
                <a:solidFill>
                  <a:schemeClr val="tx1">
                    <a:lumMod val="75000"/>
                    <a:lumOff val="25000"/>
                  </a:schemeClr>
                </a:solidFill>
                <a:latin typeface="微软雅黑" panose="020B0503020204020204" charset="-122"/>
                <a:ea typeface="微软雅黑" panose="020B0503020204020204" charset="-122"/>
              </a:defRPr>
            </a:lvl1pPr>
          </a:lstStyle>
          <a:p>
            <a:r>
              <a:rPr lang="zh-CN" altLang="en-US" noProof="1">
                <a:latin typeface="微软雅黑 Light" panose="020B0502040204020203" pitchFamily="34" charset="-122"/>
                <a:ea typeface="微软雅黑 Light" panose="020B0502040204020203" pitchFamily="34" charset="-122"/>
                <a:sym typeface="微软雅黑" panose="020B0503020204020204" charset="-122"/>
              </a:rPr>
              <a:t>第</a:t>
            </a:r>
            <a:r>
              <a:rPr lang="zh-CN" altLang="en-US" noProof="1">
                <a:latin typeface="微软雅黑 Light" panose="020B0502040204020203" pitchFamily="34" charset="-122"/>
                <a:ea typeface="微软雅黑 Light" panose="020B0502040204020203" pitchFamily="34" charset="-122"/>
                <a:sym typeface="微软雅黑" panose="020B0503020204020204" charset="-122"/>
              </a:rPr>
              <a:t>六章</a:t>
            </a:r>
            <a:endParaRPr lang="zh-CN" altLang="en-US" noProof="1">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9" name="组合 8"/>
          <p:cNvGrpSpPr/>
          <p:nvPr/>
        </p:nvGrpSpPr>
        <p:grpSpPr>
          <a:xfrm>
            <a:off x="5634389" y="2565830"/>
            <a:ext cx="923223" cy="95250"/>
            <a:chOff x="10961036" y="223119"/>
            <a:chExt cx="1846446" cy="190500"/>
          </a:xfrm>
          <a:solidFill>
            <a:srgbClr val="616C85"/>
          </a:solidFill>
        </p:grpSpPr>
        <p:sp>
          <p:nvSpPr>
            <p:cNvPr id="10" name="矩形: 圆角 9"/>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 name="矩形: 圆角 10"/>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6" name="矩形: 圆角 15"/>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7" name="矩形: 圆角 16"/>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8" name="矩形: 圆角 17"/>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9" name="矩形: 圆角 18"/>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2" name="矩形: 圆角 12"/>
          <p:cNvSpPr/>
          <p:nvPr/>
        </p:nvSpPr>
        <p:spPr>
          <a:xfrm>
            <a:off x="3914775" y="3675380"/>
            <a:ext cx="4362450" cy="141605"/>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251841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一、</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教学内容分析</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201485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本单元内容是北师大版小学数学教材六年级下册的第一单元，属于</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图形与几何</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学习领域，主要包括圆柱与圆锥两个立体图形的相关知识。本单元是从图形的认识、表面积、体积等认识立体图形的几个角度安排学习内容的，其中表面积与体积是重点。本单元采用了</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类比</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的思想探索圆柱体积和圆锥体积的计算方法，在单元学习结束后，有必要引领学生梳理清楚长方体、正方体、圆柱和圆锥体积计算方法之间的联系。通过复习教学应丰富学生对现实空间的认识，发展学生的空间观念，培养学生综合运用知识解决生活中简单实际问题的能力。</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小学数学复习教学设计的案例分析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251841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二、</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教学对象分析</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169418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学生在五年级下学期已经学习了长方体体积和正方体体积的计算方法，并能解决一些实际问题。在本单元中又经历推导过程，用转化的方法推导出了圆柱体积和圆锥体积的计算方法。但是，学习长方体体积和正方体体积的推导，与学习圆柱体积和圆锥体积的推导已有一年的时间间隔，有必要引导学生将直柱体体积的推导串联起来思考，既发展学生的空间想象能力，又促进学生思维水平的提高。</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小学数学复习教学设计的案例分析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251841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三、</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教学目标</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169418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回顾长方体、正方体、圆柱和圆锥体积公式的推导过程，理解并掌握立体图形体积的计算方法，能认识体积与容积概念的区别和联系，能熟练应用体积公式解决简单的实际问题。</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在回顾立体图形体积公式推导的过程中，发展空间想象能力，进一步体会</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类比</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的数学思想方法。</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3</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注重数形结合，形成数学表达能力，发展数学思维。</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小学数学复习教学设计的案例分析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5" name="矩形 4"/>
          <p:cNvSpPr/>
          <p:nvPr>
            <p:custDataLst>
              <p:tags r:id="rId5"/>
            </p:custDataLst>
          </p:nvPr>
        </p:nvSpPr>
        <p:spPr>
          <a:xfrm>
            <a:off x="1629410" y="4942840"/>
            <a:ext cx="251841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四、</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教学重难点</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 name="文本框 22"/>
          <p:cNvSpPr txBox="1"/>
          <p:nvPr>
            <p:custDataLst>
              <p:tags r:id="rId6"/>
            </p:custDataLst>
          </p:nvPr>
        </p:nvSpPr>
        <p:spPr>
          <a:xfrm flipH="1">
            <a:off x="1630045" y="5875655"/>
            <a:ext cx="7738745" cy="73215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教学重点：熟练掌握圆柱体积、圆锥体积的计算公式，解决简单的实际问题。</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教学难点：建立长方体、正方体、圆柱和圆锥体积公式间的联系，发展数学思维。</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五、</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教学过程</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cxnSp>
        <p:nvCxnSpPr>
          <p:cNvPr id="21" name="直接连接符 20"/>
          <p:cNvCxnSpPr/>
          <p:nvPr/>
        </p:nvCxnSpPr>
        <p:spPr>
          <a:xfrm>
            <a:off x="846773" y="1231583"/>
            <a:ext cx="255460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1374140"/>
            <a:ext cx="360172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导入新课，明确目标</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2055495"/>
            <a:ext cx="7195820" cy="425894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师：今天我们上一节数学复习课，复习立体图形的体积。</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（板书课题</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立体图形的体积</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师：请同学们看右侧的学习目标（大屏幕出示），哪位同学帮忙读一下？</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）回顾体积和容积的概念，了解它们的联系与区别。（</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）回顾立体图形体积计算公式的推导过程，灵活掌握计算方法。（</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3</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）归纳、分析各立体图形体积计算公式间的内在联系。（</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4</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）能熟练地解决实际问题。</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师：大家都明白本次课的学习目标了吗？你们觉得哪条目标最重要？</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：我认为最重要的目标是第二条和第三条，重温体积计算公式的推导过程，可以帮助我们更好地理解体积的计算公式。</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：我认为是第三条，因为只有掌握了各体积计算公式之间的内在联系，才能在必要的时候，选择合适的计算公式，解决实际问题。</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师：刚才同学们的解读很到位，现在，我把这两位同学的解读写到黑板上。</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（板书：公式推导、联系）</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1844034"/>
            <a:ext cx="261366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小学数学复习教学设计的案例分析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五、</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教学过程</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cxnSp>
        <p:nvCxnSpPr>
          <p:cNvPr id="21" name="直接连接符 20"/>
          <p:cNvCxnSpPr/>
          <p:nvPr/>
        </p:nvCxnSpPr>
        <p:spPr>
          <a:xfrm>
            <a:off x="846773" y="1231583"/>
            <a:ext cx="255460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1374140"/>
            <a:ext cx="360172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自主学习，交流分享</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2055495"/>
            <a:ext cx="7195820" cy="490029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师：下面，请同学们根据刚才两位同学的提示，按照事先分好的小组，以及学习单的要求，快速自学，整理自己的预习内容，然后再小组交流梳理，时间为五分钟。</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（学生先自学，小组内梳理，教师巡视、指导。）</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师：好，时间到了，下面我先提问，然后请各小组同学来汇报自己的整理结果。在其他同学汇报的时候，大家要认真倾听，及时提问，并发表自己的见解。</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师：第一个问题，什么是体积和容积，它们的区别和联系是什么？</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预设：物体所占空间的大小，叫作这个物体的体积，而这个物体所能容纳其他物体的体积，叫作这个物体的容积。物体都是有厚度的，所以在一般情况下，物体的体积要大于它的容积。</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师：能举例说明吗？</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：以文具盒为例。</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：以粉笔盒为例。</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3</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：以水杯为例。</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师：说得很好，大家都听明白了吗？还有没有不同的意见？</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预设：没有。</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1844034"/>
            <a:ext cx="261366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小学数学复习教学设计的案例分析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五、</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教学过程</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cxnSp>
        <p:nvCxnSpPr>
          <p:cNvPr id="21" name="直接连接符 20"/>
          <p:cNvCxnSpPr/>
          <p:nvPr/>
        </p:nvCxnSpPr>
        <p:spPr>
          <a:xfrm>
            <a:off x="846773" y="1231583"/>
            <a:ext cx="255460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1374140"/>
            <a:ext cx="360172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自主学习，交流分享</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2055495"/>
            <a:ext cx="7195820" cy="393827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师：很好，那么下面我提问第二个问题，体积和容积的测量方式分别是什么？都用什么单位来表示？</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预设：我们在计算物体的体积时，量出的数据通常是从物体的外面量，然后进行计算，而计算物体的容积时，却通常先从物体的内部量数据，再进行计算。如果题里没给出这样的条件，也会给出</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厚度忽略不计</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的字样。它们的单位名称虽然不太一样，但是却有着紧密的联系，常用的体积单位有立方米、立方分米、立方厘米，容积单位是毫升和升，而</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立方厘米</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毫升，</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立方分米</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升。</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师：很好，这些体积单位有哪些一样和不一样的地方？</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：相邻体积单位的进率都是</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1000</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：升或者毫升，用字母表示时，字母有大小写的区别。</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师：说得很好，大家都听明白了吗？还有没有不同意见？</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预设：没有。</a:t>
            </a:r>
            <a:endPar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1844034"/>
            <a:ext cx="261366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小学数学复习教学设计的案例分析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五、</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教学过程</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cxnSp>
        <p:nvCxnSpPr>
          <p:cNvPr id="21" name="直接连接符 20"/>
          <p:cNvCxnSpPr/>
          <p:nvPr/>
        </p:nvCxnSpPr>
        <p:spPr>
          <a:xfrm>
            <a:off x="846773" y="1231583"/>
            <a:ext cx="255460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1374140"/>
            <a:ext cx="360172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自主学习，交流分享</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2055495"/>
            <a:ext cx="7195820" cy="457962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师：很好，那么下面我提问第三个问题，长方体和正方体的体积公式是怎么推导的？</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预设：我们是用数方块的方法推导长方体的体积公式的。一个棱长</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厘米的小正方体，它的体积是</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立方厘米。</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个这样的小正方体拼成</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个长方体，那么它的体积就是</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立方厘米。通过观察，我们发现，这个长方体的长是</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3</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厘米，宽是</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厘米，高也是</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厘米，而它的</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长</a:t>
            </a:r>
            <a:r>
              <a:rPr lang="en-US"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宽</a:t>
            </a:r>
            <a:r>
              <a:rPr lang="en-US"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高</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，正好等于</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立方厘米。由于正方体是特殊的长方体，所以，正方体的体积公式也可以用长方体的体积公式来表示，只不过，它的长、宽、高都相等，所以，正方体的体积＝棱长</a:t>
            </a:r>
            <a:r>
              <a:rPr lang="en-US"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棱长</a:t>
            </a:r>
            <a:r>
              <a:rPr lang="en-US"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棱长。</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师：很好，还有补充的吗？</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预设：长方体的体积公式是</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V=abh</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，正方体的体积公式是</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V=a3</a:t>
            </a:r>
            <a:endPar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师：很好，那我补充提问一下，棱长是</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6</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厘米的正方体，体积和表面积是相等的，对吗？</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：对，答案都是</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216</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：不对，它们的单位是不一样的，一个是平方厘米，一个是立方厘米，所以不能比。</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1844034"/>
            <a:ext cx="261366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小学数学复习教学设计的案例分析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五、</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教学过程</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cxnSp>
        <p:nvCxnSpPr>
          <p:cNvPr id="21" name="直接连接符 20"/>
          <p:cNvCxnSpPr/>
          <p:nvPr/>
        </p:nvCxnSpPr>
        <p:spPr>
          <a:xfrm>
            <a:off x="846773" y="1231583"/>
            <a:ext cx="255460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1374140"/>
            <a:ext cx="360172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自主学习，交流分享</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2055495"/>
            <a:ext cx="7195820" cy="457962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师：说得很好，大家记住了吗，体积和面积是不一样的，是不能比的。</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预设：记住了。</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师：还有补充的吗？</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预设：没有了。</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师：很好，那我提问第四个问题，圆柱的体积公式是怎么推导的？</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我们沿圆柱的底面直径将圆柱分成若干等份，沿一条直径将圆柱等分成两部分，然后，将上下两部分拼起来。我们发现，平均分成的份数越多，拼成的立体图形就越接近长方体。所以圆柱的体积，可以用长方体的体积来近似。长方体的体积</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长</a:t>
            </a:r>
            <a:r>
              <a:rPr lang="en-US"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宽</a:t>
            </a:r>
            <a:r>
              <a:rPr lang="en-US"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高，长</a:t>
            </a:r>
            <a:r>
              <a:rPr lang="en-US"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宽就是底面积，这个近似长方体的底面积与这个圆柱的底面积恰好相等，它们的高也相等。所以，圆柱的体积也可以表示为：底面积</a:t>
            </a:r>
            <a:r>
              <a:rPr lang="en-US"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高。所以，圆柱的体积公式可以表示为</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V=Sh</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师：很好，有补充的吗？</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预设：我观察圆柱的底面半径，等于这个长方体的宽，而这个长方体的长等于这个圆柱底面周长的一半，这个长方体的高等于圆柱的高，所以我得出结论：圆柱的体积还可以用</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V=πr2h</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表示。</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1844034"/>
            <a:ext cx="261366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小学数学复习教学设计的案例分析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五、</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教学过程</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cxnSp>
        <p:nvCxnSpPr>
          <p:cNvPr id="21" name="直接连接符 20"/>
          <p:cNvCxnSpPr/>
          <p:nvPr/>
        </p:nvCxnSpPr>
        <p:spPr>
          <a:xfrm>
            <a:off x="846773" y="1231583"/>
            <a:ext cx="255460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1374140"/>
            <a:ext cx="360172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自主学习，交流分享</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2055495"/>
            <a:ext cx="7195820" cy="393827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师：很好，还有补充的吗？</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13</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要写在最前面。</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13</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很容易被漏掉，大家要注意。</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师：很好，我补充提问一下，从一个圆柱体上，削出一个最大的圆锥，削去部分的体积与这个圆锥的体积比是多少？为什么？</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预设：是</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，因为与圆锥等底等高的圆柱的体积是圆锥的体积的</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3</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倍。在圆柱上削去</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13</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，还剩</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23</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，用</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23∶13</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，化成最简整数比是</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师：大家都听懂了吗？</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预设：听懂了。</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师：我再补充提问一下，如果圆锥和圆柱的底面积和体积都一样，那么它们的高有什么关系？</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预设：圆锥的高是圆柱的高的</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3</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倍。</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1844034"/>
            <a:ext cx="261366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小学数学复习教学设计的案例分析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五、</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教学过程</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cxnSp>
        <p:nvCxnSpPr>
          <p:cNvPr id="21" name="直接连接符 20"/>
          <p:cNvCxnSpPr/>
          <p:nvPr/>
        </p:nvCxnSpPr>
        <p:spPr>
          <a:xfrm>
            <a:off x="846773" y="1231583"/>
            <a:ext cx="255460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1374140"/>
            <a:ext cx="360172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自主学习，交流分享</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2055495"/>
            <a:ext cx="7195820" cy="23355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师：很好，那我再问下，如果圆锥和圆柱的体积和高都一样，那么它们的底面积有什么关系？</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预设：圆锥的底面积是圆柱的底面积的</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3</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倍。</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师：很好，大家看一下屏幕上这个物体，这是一个不规则的物体，我们怎么才能求出它的容积？</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预设：我们可以用注水的方式来求它的容积，先灌满水，然后再倒入一个正方体中，就可以计算出来了。</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1844034"/>
            <a:ext cx="261366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小学数学复习教学设计的案例分析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5"/>
          <p:cNvSpPr txBox="1"/>
          <p:nvPr/>
        </p:nvSpPr>
        <p:spPr>
          <a:xfrm flipH="1">
            <a:off x="4788995" y="269300"/>
            <a:ext cx="2614011" cy="430887"/>
          </a:xfrm>
          <a:prstGeom prst="rect">
            <a:avLst/>
          </a:prstGeom>
          <a:noFill/>
        </p:spPr>
        <p:txBody>
          <a:bodyPr wrap="square" lIns="0" tIns="0" rIns="0" bIns="0" rtlCol="0">
            <a:spAutoFit/>
            <a:scene3d>
              <a:camera prst="orthographicFront"/>
              <a:lightRig rig="threePt" dir="t"/>
            </a:scene3d>
          </a:bodyPr>
          <a:lstStyle/>
          <a:p>
            <a:pPr lvl="0" algn="ctr" fontAlgn="base"/>
            <a:r>
              <a:rPr lang="en-US" altLang="zh-CN" sz="28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CONTENTS</a:t>
            </a:r>
            <a:endParaRPr lang="en-US" altLang="zh-CN"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6" name="组合 5"/>
          <p:cNvGrpSpPr/>
          <p:nvPr/>
        </p:nvGrpSpPr>
        <p:grpSpPr>
          <a:xfrm>
            <a:off x="5634389" y="823437"/>
            <a:ext cx="923223" cy="95250"/>
            <a:chOff x="10961036" y="223119"/>
            <a:chExt cx="1846446" cy="190500"/>
          </a:xfrm>
          <a:solidFill>
            <a:srgbClr val="616C85"/>
          </a:solidFill>
        </p:grpSpPr>
        <p:sp>
          <p:nvSpPr>
            <p:cNvPr id="7" name="矩形: 圆角 6"/>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8" name="矩形: 圆角 7"/>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9" name="矩形: 圆角 8"/>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0" name="矩形: 圆角 9"/>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 name="矩形: 圆角 10"/>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2" name="矩形: 圆角 11"/>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grpSp>
        <p:nvGrpSpPr>
          <p:cNvPr id="13" name="组合 12"/>
          <p:cNvGrpSpPr/>
          <p:nvPr>
            <p:custDataLst>
              <p:tags r:id="rId3"/>
            </p:custDataLst>
          </p:nvPr>
        </p:nvGrpSpPr>
        <p:grpSpPr>
          <a:xfrm>
            <a:off x="486398" y="2863215"/>
            <a:ext cx="3247283" cy="779366"/>
            <a:chOff x="2017" y="2591"/>
            <a:chExt cx="6293" cy="1510"/>
          </a:xfrm>
        </p:grpSpPr>
        <p:sp>
          <p:nvSpPr>
            <p:cNvPr id="29" name="矩形: 圆角 16"/>
            <p:cNvSpPr/>
            <p:nvPr>
              <p:custDataLst>
                <p:tags r:id="rId4"/>
              </p:custDataLst>
            </p:nvPr>
          </p:nvSpPr>
          <p:spPr>
            <a:xfrm>
              <a:off x="2017" y="3477"/>
              <a:ext cx="6293" cy="624"/>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0" name="TextBox 25"/>
            <p:cNvSpPr txBox="1"/>
            <p:nvPr>
              <p:custDataLst>
                <p:tags r:id="rId5"/>
              </p:custDataLst>
            </p:nvPr>
          </p:nvSpPr>
          <p:spPr>
            <a:xfrm flipH="1">
              <a:off x="2123" y="3544"/>
              <a:ext cx="6133" cy="476"/>
            </a:xfrm>
            <a:prstGeom prst="rect">
              <a:avLst/>
            </a:prstGeom>
            <a:noFill/>
          </p:spPr>
          <p:txBody>
            <a:bodyPr wrap="square" lIns="0" tIns="0" rIns="0" bIns="0" rtlCol="0">
              <a:spAutoFit/>
              <a:scene3d>
                <a:camera prst="orthographicFront"/>
                <a:lightRig rig="threePt" dir="t"/>
              </a:scene3d>
            </a:bodyPr>
            <a:p>
              <a:pPr lvl="0" algn="ctr" fontAlgn="base"/>
              <a:r>
                <a:rPr lang="zh-CN" altLang="en-US" sz="1600" strike="noStrike" noProof="1">
                  <a:solidFill>
                    <a:schemeClr val="bg1"/>
                  </a:solidFill>
                  <a:effectLst/>
                  <a:latin typeface="微软雅黑 Light" panose="020B0502040204020203" pitchFamily="34" charset="-122"/>
                  <a:ea typeface="微软雅黑 Light" panose="020B0502040204020203" pitchFamily="34" charset="-122"/>
                  <a:sym typeface="微软雅黑" panose="020B0503020204020204" charset="-122"/>
                </a:rPr>
                <a:t>小学数学复习教学实践的基本逻辑</a:t>
              </a:r>
              <a:endParaRPr lang="zh-CN" altLang="en-US" sz="1600" strike="noStrike" noProof="1">
                <a:solidFill>
                  <a:schemeClr val="bg1"/>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31" name="TextBox 25"/>
            <p:cNvSpPr txBox="1"/>
            <p:nvPr>
              <p:custDataLst>
                <p:tags r:id="rId6"/>
              </p:custDataLst>
            </p:nvPr>
          </p:nvSpPr>
          <p:spPr>
            <a:xfrm flipH="1">
              <a:off x="3390" y="2591"/>
              <a:ext cx="3241" cy="834"/>
            </a:xfrm>
            <a:prstGeom prst="rect">
              <a:avLst/>
            </a:prstGeom>
            <a:noFill/>
          </p:spPr>
          <p:txBody>
            <a:bodyPr wrap="square" lIns="0" tIns="0" rIns="0" bIns="0" rtlCol="0">
              <a:spAutoFit/>
              <a:scene3d>
                <a:camera prst="orthographicFront"/>
                <a:lightRig rig="threePt" dir="t"/>
              </a:scene3d>
            </a:bodyPr>
            <a:p>
              <a:pPr lvl="0" algn="ctr" fontAlgn="base"/>
              <a:r>
                <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第一节</a:t>
              </a:r>
              <a:endPar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grpSp>
        <p:nvGrpSpPr>
          <p:cNvPr id="40" name="组合 39"/>
          <p:cNvGrpSpPr/>
          <p:nvPr>
            <p:custDataLst>
              <p:tags r:id="rId7"/>
            </p:custDataLst>
          </p:nvPr>
        </p:nvGrpSpPr>
        <p:grpSpPr>
          <a:xfrm>
            <a:off x="8293088" y="2863215"/>
            <a:ext cx="3247283" cy="779366"/>
            <a:chOff x="2017" y="2591"/>
            <a:chExt cx="6293" cy="1510"/>
          </a:xfrm>
        </p:grpSpPr>
        <p:sp>
          <p:nvSpPr>
            <p:cNvPr id="41" name="矩形: 圆角 16"/>
            <p:cNvSpPr/>
            <p:nvPr>
              <p:custDataLst>
                <p:tags r:id="rId8"/>
              </p:custDataLst>
            </p:nvPr>
          </p:nvSpPr>
          <p:spPr>
            <a:xfrm>
              <a:off x="2017" y="3477"/>
              <a:ext cx="6293" cy="624"/>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2" name="TextBox 25"/>
            <p:cNvSpPr txBox="1"/>
            <p:nvPr>
              <p:custDataLst>
                <p:tags r:id="rId9"/>
              </p:custDataLst>
            </p:nvPr>
          </p:nvSpPr>
          <p:spPr>
            <a:xfrm flipH="1">
              <a:off x="2123" y="3544"/>
              <a:ext cx="6133" cy="476"/>
            </a:xfrm>
            <a:prstGeom prst="rect">
              <a:avLst/>
            </a:prstGeom>
            <a:noFill/>
          </p:spPr>
          <p:txBody>
            <a:bodyPr wrap="square" lIns="0" tIns="0" rIns="0" bIns="0" rtlCol="0">
              <a:spAutoFit/>
              <a:scene3d>
                <a:camera prst="orthographicFront"/>
                <a:lightRig rig="threePt" dir="t"/>
              </a:scene3d>
            </a:bodyPr>
            <a:p>
              <a:pPr lvl="0" algn="ctr" fontAlgn="base"/>
              <a:r>
                <a:rPr lang="zh-CN" altLang="en-US" sz="1600" strike="noStrike" noProof="1">
                  <a:solidFill>
                    <a:schemeClr val="bg1"/>
                  </a:solidFill>
                  <a:effectLst/>
                  <a:latin typeface="微软雅黑 Light" panose="020B0502040204020203" pitchFamily="34" charset="-122"/>
                  <a:ea typeface="微软雅黑 Light" panose="020B0502040204020203" pitchFamily="34" charset="-122"/>
                  <a:sym typeface="微软雅黑" panose="020B0503020204020204" charset="-122"/>
                </a:rPr>
                <a:t>小学数学</a:t>
              </a:r>
              <a:r>
                <a:rPr lang="zh-CN" altLang="en-US" sz="1600" strike="noStrike" noProof="1">
                  <a:solidFill>
                    <a:schemeClr val="bg1"/>
                  </a:solidFill>
                  <a:effectLst/>
                  <a:latin typeface="微软雅黑 Light" panose="020B0502040204020203" pitchFamily="34" charset="-122"/>
                  <a:ea typeface="微软雅黑 Light" panose="020B0502040204020203" pitchFamily="34" charset="-122"/>
                  <a:sym typeface="微软雅黑" panose="020B0503020204020204" charset="-122"/>
                </a:rPr>
                <a:t>复习教学设计的案例分析</a:t>
              </a:r>
              <a:endParaRPr lang="zh-CN" altLang="en-US" sz="1600" strike="noStrike" noProof="1">
                <a:solidFill>
                  <a:schemeClr val="bg1"/>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43" name="TextBox 25"/>
            <p:cNvSpPr txBox="1"/>
            <p:nvPr>
              <p:custDataLst>
                <p:tags r:id="rId10"/>
              </p:custDataLst>
            </p:nvPr>
          </p:nvSpPr>
          <p:spPr>
            <a:xfrm flipH="1">
              <a:off x="3390" y="2591"/>
              <a:ext cx="3241" cy="834"/>
            </a:xfrm>
            <a:prstGeom prst="rect">
              <a:avLst/>
            </a:prstGeom>
            <a:noFill/>
          </p:spPr>
          <p:txBody>
            <a:bodyPr wrap="square" lIns="0" tIns="0" rIns="0" bIns="0" rtlCol="0">
              <a:spAutoFit/>
              <a:scene3d>
                <a:camera prst="orthographicFront"/>
                <a:lightRig rig="threePt" dir="t"/>
              </a:scene3d>
            </a:bodyPr>
            <a:p>
              <a:pPr lvl="0" algn="ctr" fontAlgn="base"/>
              <a:r>
                <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第一节</a:t>
              </a:r>
              <a:endPar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grpSp>
        <p:nvGrpSpPr>
          <p:cNvPr id="44" name="组合 43"/>
          <p:cNvGrpSpPr/>
          <p:nvPr>
            <p:custDataLst>
              <p:tags r:id="rId11"/>
            </p:custDataLst>
          </p:nvPr>
        </p:nvGrpSpPr>
        <p:grpSpPr>
          <a:xfrm>
            <a:off x="4389743" y="2863215"/>
            <a:ext cx="3247283" cy="779366"/>
            <a:chOff x="2017" y="2591"/>
            <a:chExt cx="6293" cy="1510"/>
          </a:xfrm>
        </p:grpSpPr>
        <p:sp>
          <p:nvSpPr>
            <p:cNvPr id="45" name="矩形: 圆角 16"/>
            <p:cNvSpPr/>
            <p:nvPr>
              <p:custDataLst>
                <p:tags r:id="rId12"/>
              </p:custDataLst>
            </p:nvPr>
          </p:nvSpPr>
          <p:spPr>
            <a:xfrm>
              <a:off x="2017" y="3477"/>
              <a:ext cx="6293" cy="624"/>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6" name="TextBox 25"/>
            <p:cNvSpPr txBox="1"/>
            <p:nvPr>
              <p:custDataLst>
                <p:tags r:id="rId13"/>
              </p:custDataLst>
            </p:nvPr>
          </p:nvSpPr>
          <p:spPr>
            <a:xfrm flipH="1">
              <a:off x="2123" y="3544"/>
              <a:ext cx="6133" cy="476"/>
            </a:xfrm>
            <a:prstGeom prst="rect">
              <a:avLst/>
            </a:prstGeom>
            <a:noFill/>
          </p:spPr>
          <p:txBody>
            <a:bodyPr wrap="square" lIns="0" tIns="0" rIns="0" bIns="0" rtlCol="0">
              <a:spAutoFit/>
              <a:scene3d>
                <a:camera prst="orthographicFront"/>
                <a:lightRig rig="threePt" dir="t"/>
              </a:scene3d>
            </a:bodyPr>
            <a:p>
              <a:pPr lvl="0" algn="ctr" fontAlgn="base"/>
              <a:r>
                <a:rPr lang="zh-CN" altLang="en-US" sz="1600" strike="noStrike" noProof="1">
                  <a:solidFill>
                    <a:schemeClr val="bg1"/>
                  </a:solidFill>
                  <a:effectLst/>
                  <a:latin typeface="微软雅黑 Light" panose="020B0502040204020203" pitchFamily="34" charset="-122"/>
                  <a:ea typeface="微软雅黑 Light" panose="020B0502040204020203" pitchFamily="34" charset="-122"/>
                  <a:sym typeface="微软雅黑" panose="020B0503020204020204" charset="-122"/>
                </a:rPr>
                <a:t>小学数学</a:t>
              </a:r>
              <a:r>
                <a:rPr lang="zh-CN" altLang="en-US" sz="1600" strike="noStrike" noProof="1">
                  <a:solidFill>
                    <a:schemeClr val="bg1"/>
                  </a:solidFill>
                  <a:effectLst/>
                  <a:latin typeface="微软雅黑 Light" panose="020B0502040204020203" pitchFamily="34" charset="-122"/>
                  <a:ea typeface="微软雅黑 Light" panose="020B0502040204020203" pitchFamily="34" charset="-122"/>
                  <a:sym typeface="微软雅黑" panose="020B0503020204020204" charset="-122"/>
                </a:rPr>
                <a:t>复习教学设计的基本要点</a:t>
              </a:r>
              <a:endParaRPr lang="zh-CN" altLang="en-US" sz="1600" strike="noStrike" noProof="1">
                <a:solidFill>
                  <a:schemeClr val="bg1"/>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47" name="TextBox 25"/>
            <p:cNvSpPr txBox="1"/>
            <p:nvPr>
              <p:custDataLst>
                <p:tags r:id="rId14"/>
              </p:custDataLst>
            </p:nvPr>
          </p:nvSpPr>
          <p:spPr>
            <a:xfrm flipH="1">
              <a:off x="3390" y="2591"/>
              <a:ext cx="3241" cy="834"/>
            </a:xfrm>
            <a:prstGeom prst="rect">
              <a:avLst/>
            </a:prstGeom>
            <a:noFill/>
          </p:spPr>
          <p:txBody>
            <a:bodyPr wrap="square" lIns="0" tIns="0" rIns="0" bIns="0" rtlCol="0">
              <a:spAutoFit/>
              <a:scene3d>
                <a:camera prst="orthographicFront"/>
                <a:lightRig rig="threePt" dir="t"/>
              </a:scene3d>
            </a:bodyPr>
            <a:p>
              <a:pPr lvl="0" algn="ctr" fontAlgn="base"/>
              <a:r>
                <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第一节</a:t>
              </a:r>
              <a:endPar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五、</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教学过程</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cxnSp>
        <p:nvCxnSpPr>
          <p:cNvPr id="21" name="直接连接符 20"/>
          <p:cNvCxnSpPr/>
          <p:nvPr/>
        </p:nvCxnSpPr>
        <p:spPr>
          <a:xfrm>
            <a:off x="846773" y="1231583"/>
            <a:ext cx="255460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1374140"/>
            <a:ext cx="360172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自主学习，交流分享</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2055495"/>
            <a:ext cx="7195820" cy="297688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师：很好，这也是一种重要的数学思想方法，大家学习数学时要能灵活运用。</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师：刚才各小组都很好地回答了我的问题，我们也复习了正方体、长方体、圆柱和圆锥的体积，你们发现它们之间有什么联系吗？</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：我们发现：圆锥的体积计算公式是由圆柱的体积计算公式推导而来的，圆柱的体积计算公式是由长方体的体积计算公式推导而来的，同时正方体的体积计算公式也是由长方体的体积计算公式推导而来的。</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：长方体、正方体和圆柱的体积都可以表示成底面积</a:t>
            </a:r>
            <a:r>
              <a:rPr lang="en-US"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高。</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师：很好，大家都说得很好，现在给大家五分钟时间，请大家在学习单上把它们之间的联系画成一个联系图或思维导图。</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1844034"/>
            <a:ext cx="261366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小学数学复习教学设计的案例分析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五、</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教学过程</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cxnSp>
        <p:nvCxnSpPr>
          <p:cNvPr id="21" name="直接连接符 20"/>
          <p:cNvCxnSpPr/>
          <p:nvPr/>
        </p:nvCxnSpPr>
        <p:spPr>
          <a:xfrm>
            <a:off x="846773" y="1231583"/>
            <a:ext cx="255460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1374140"/>
            <a:ext cx="360172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（三）</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练习应用，解决问题</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2055495"/>
            <a:ext cx="7195820" cy="201485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基本练习</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求立体图形的体积</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看图求长方体、正方体、圆柱和圆锥的体积。只列式不计算。</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综合应用，解决实际问题</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学生独立在学习单上完成。</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教师为每组最先完成的同学批改，该同学负责本组组员学习单的批改。</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3</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各组组长反馈存在的问题，教师及时查缺补漏。</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1844034"/>
            <a:ext cx="261366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小学数学复习教学设计的案例分析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五、</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教学过程</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cxnSp>
        <p:nvCxnSpPr>
          <p:cNvPr id="21" name="直接连接符 20"/>
          <p:cNvCxnSpPr/>
          <p:nvPr/>
        </p:nvCxnSpPr>
        <p:spPr>
          <a:xfrm>
            <a:off x="846773" y="1231583"/>
            <a:ext cx="255460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1374140"/>
            <a:ext cx="360172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（四）</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总结梳理，自我评价</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2055495"/>
            <a:ext cx="7195820" cy="329755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师：时间过得很快，转眼这节课就要结束了。现在我们要回顾总结一下，自己这节课的收获或者是自己以及小组同学这节课的表现，看看还有哪些需要改进的地方？</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：以前，我对立体图形体积间的联系掌握得不十分牢固，通过这节课的复习，我已经能很好地掌握各立体图形的体积公式了。</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：这节课我收获了很多新的知识，也把以前的知识巩固了一下，所以我很高兴。</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（根据时间的长短邀请学生发言。）</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不积跬步无以至千里，每天都有新收获，未来就会有大进步，希望同学们养成对每节课都进行整理和反思的好习惯。因为时间的关系，这节课我们就上到这里，课后，请大家整理好自己的导学案，把错题写在错题本上，并把你对本节课的收获和想法写在日记中。好，同学们，下课。</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1844034"/>
            <a:ext cx="261366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小学数学复习教学设计的案例分析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226314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六、</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板书设计</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小学数学复习教学设计的案例分析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pic>
        <p:nvPicPr>
          <p:cNvPr id="4" name="图片 3" descr="24"/>
          <p:cNvPicPr>
            <a:picLocks noChangeAspect="1"/>
          </p:cNvPicPr>
          <p:nvPr/>
        </p:nvPicPr>
        <p:blipFill>
          <a:blip r:embed="rId4">
            <a:clrChange>
              <a:clrFrom>
                <a:srgbClr val="FFFFFF">
                  <a:alpha val="100000"/>
                </a:srgbClr>
              </a:clrFrom>
              <a:clrTo>
                <a:srgbClr val="FFFFFF">
                  <a:alpha val="100000"/>
                  <a:alpha val="0"/>
                </a:srgbClr>
              </a:clrTo>
            </a:clrChange>
          </a:blip>
          <a:srcRect l="665" t="1726" r="1977" b="1454"/>
          <a:stretch>
            <a:fillRect/>
          </a:stretch>
        </p:blipFill>
        <p:spPr>
          <a:xfrm>
            <a:off x="2800350" y="2216150"/>
            <a:ext cx="6503670" cy="4059555"/>
          </a:xfrm>
          <a:prstGeom prst="rect">
            <a:avLst/>
          </a:prstGeom>
          <a:ln w="19050">
            <a:solidFill>
              <a:schemeClr val="tx1"/>
            </a:solid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3766135" y="2408311"/>
            <a:ext cx="4659730" cy="368935"/>
          </a:xfrm>
          <a:prstGeom prst="rect">
            <a:avLst/>
          </a:prstGeom>
          <a:noFill/>
        </p:spPr>
        <p:txBody>
          <a:bodyPr wrap="square" lIns="0" tIns="0" rIns="0" bIns="0" rtlCol="0">
            <a:spAutoFit/>
          </a:bodyPr>
          <a:lstStyle/>
          <a:p>
            <a:pPr algn="dist"/>
            <a:r>
              <a:rPr lang="zh-CN" altLang="en-US" sz="2400">
                <a:solidFill>
                  <a:schemeClr val="tx1">
                    <a:lumMod val="75000"/>
                    <a:lumOff val="25000"/>
                  </a:schemeClr>
                </a:solidFill>
                <a:latin typeface="微软雅黑 Light" panose="020B0502040204020203" pitchFamily="34" charset="-122"/>
                <a:ea typeface="微软雅黑 Light" panose="020B0502040204020203" pitchFamily="34" charset="-122"/>
              </a:rPr>
              <a:t>观看完毕</a:t>
            </a:r>
            <a:endParaRPr lang="zh-CN" altLang="en-US" sz="240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grpSp>
        <p:nvGrpSpPr>
          <p:cNvPr id="16" name="组合 15"/>
          <p:cNvGrpSpPr/>
          <p:nvPr/>
        </p:nvGrpSpPr>
        <p:grpSpPr>
          <a:xfrm>
            <a:off x="5634389" y="3061575"/>
            <a:ext cx="923223" cy="95250"/>
            <a:chOff x="10961036" y="223119"/>
            <a:chExt cx="1846446" cy="190500"/>
          </a:xfrm>
          <a:solidFill>
            <a:srgbClr val="616C85"/>
          </a:solidFill>
        </p:grpSpPr>
        <p:sp>
          <p:nvSpPr>
            <p:cNvPr id="17" name="矩形: 圆角 16"/>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8" name="矩形: 圆角 17"/>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9" name="矩形: 圆角 18"/>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0" name="矩形: 圆角 19"/>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1" name="矩形: 圆角 20"/>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2" name="矩形: 圆角 21"/>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46" name="矩形: 圆角 45"/>
          <p:cNvSpPr/>
          <p:nvPr/>
        </p:nvSpPr>
        <p:spPr>
          <a:xfrm>
            <a:off x="4485640" y="3326765"/>
            <a:ext cx="3221355" cy="401320"/>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600">
              <a:solidFill>
                <a:srgbClr val="265C47"/>
              </a:solidFill>
              <a:latin typeface="微软雅黑 Light" panose="020B0502040204020203" pitchFamily="34" charset="-122"/>
              <a:ea typeface="微软雅黑 Light" panose="020B0502040204020203" pitchFamily="34" charset="-122"/>
            </a:endParaRPr>
          </a:p>
        </p:txBody>
      </p:sp>
      <p:grpSp>
        <p:nvGrpSpPr>
          <p:cNvPr id="6" name="组合 5"/>
          <p:cNvGrpSpPr/>
          <p:nvPr/>
        </p:nvGrpSpPr>
        <p:grpSpPr>
          <a:xfrm>
            <a:off x="4880610" y="3322955"/>
            <a:ext cx="2432050" cy="375285"/>
            <a:chOff x="3164" y="4033"/>
            <a:chExt cx="17251" cy="2662"/>
          </a:xfrm>
        </p:grpSpPr>
        <p:pic>
          <p:nvPicPr>
            <p:cNvPr id="4" name="图片 3" descr="LOGO图标"/>
            <p:cNvPicPr>
              <a:picLocks noChangeAspect="1"/>
            </p:cNvPicPr>
            <p:nvPr/>
          </p:nvPicPr>
          <p:blipFill>
            <a:blip r:embed="rId1"/>
            <a:stretch>
              <a:fillRect/>
            </a:stretch>
          </p:blipFill>
          <p:spPr>
            <a:xfrm>
              <a:off x="3164" y="4043"/>
              <a:ext cx="3096" cy="2652"/>
            </a:xfrm>
            <a:prstGeom prst="rect">
              <a:avLst/>
            </a:prstGeom>
          </p:spPr>
        </p:pic>
        <p:pic>
          <p:nvPicPr>
            <p:cNvPr id="5" name="图片 4" descr="LOGO文字"/>
            <p:cNvPicPr>
              <a:picLocks noChangeAspect="1"/>
            </p:cNvPicPr>
            <p:nvPr/>
          </p:nvPicPr>
          <p:blipFill>
            <a:blip r:embed="rId2"/>
            <a:stretch>
              <a:fillRect/>
            </a:stretch>
          </p:blipFill>
          <p:spPr>
            <a:xfrm>
              <a:off x="6015" y="4033"/>
              <a:ext cx="14400" cy="265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25"/>
          <p:cNvSpPr txBox="1"/>
          <p:nvPr/>
        </p:nvSpPr>
        <p:spPr>
          <a:xfrm flipH="1">
            <a:off x="3999594" y="3201461"/>
            <a:ext cx="4192812" cy="307340"/>
          </a:xfrm>
          <a:prstGeom prst="rect">
            <a:avLst/>
          </a:prstGeom>
          <a:noFill/>
        </p:spPr>
        <p:txBody>
          <a:bodyPr wrap="square" lIns="0" tIns="0" rIns="0" bIns="0" rtlCol="0">
            <a:spAutoFit/>
            <a:scene3d>
              <a:camera prst="orthographicFront"/>
              <a:lightRig rig="threePt" dir="t"/>
            </a:scene3d>
          </a:bodyPr>
          <a:lstStyle/>
          <a:p>
            <a:pPr lvl="0" algn="dist"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a:t>
            </a:r>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复习教学实践的基本逻辑</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3" name="矩形: 圆角 12"/>
          <p:cNvSpPr/>
          <p:nvPr/>
        </p:nvSpPr>
        <p:spPr>
          <a:xfrm>
            <a:off x="3914775" y="3675380"/>
            <a:ext cx="4362450" cy="141605"/>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15" name="TextBox 25"/>
          <p:cNvSpPr txBox="1"/>
          <p:nvPr/>
        </p:nvSpPr>
        <p:spPr>
          <a:xfrm flipH="1">
            <a:off x="3894911" y="1809541"/>
            <a:ext cx="4402179" cy="645160"/>
          </a:xfrm>
          <a:prstGeom prst="rect">
            <a:avLst/>
          </a:prstGeom>
          <a:noFill/>
        </p:spPr>
        <p:txBody>
          <a:bodyPr wrap="square" rtlCol="0">
            <a:spAutoFit/>
            <a:scene3d>
              <a:camera prst="orthographicFront"/>
              <a:lightRig rig="threePt" dir="t"/>
            </a:scene3d>
          </a:bodyPr>
          <a:lstStyle>
            <a:defPPr>
              <a:defRPr lang="zh-CN"/>
            </a:defPPr>
            <a:lvl1pPr lvl="0" algn="ctr" fontAlgn="base">
              <a:defRPr sz="3600">
                <a:solidFill>
                  <a:schemeClr val="tx1">
                    <a:lumMod val="75000"/>
                    <a:lumOff val="25000"/>
                  </a:schemeClr>
                </a:solidFill>
                <a:latin typeface="微软雅黑" panose="020B0503020204020204" charset="-122"/>
                <a:ea typeface="微软雅黑" panose="020B0503020204020204" charset="-122"/>
              </a:defRPr>
            </a:lvl1pPr>
          </a:lstStyle>
          <a:p>
            <a:r>
              <a:rPr lang="zh-CN" altLang="en-US" noProof="1">
                <a:latin typeface="微软雅黑 Light" panose="020B0502040204020203" pitchFamily="34" charset="-122"/>
                <a:ea typeface="微软雅黑 Light" panose="020B0502040204020203" pitchFamily="34" charset="-122"/>
                <a:sym typeface="微软雅黑" panose="020B0503020204020204" charset="-122"/>
              </a:rPr>
              <a:t>第一节</a:t>
            </a:r>
            <a:endParaRPr lang="zh-CN" altLang="en-US" noProof="1">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9" name="组合 8"/>
          <p:cNvGrpSpPr/>
          <p:nvPr/>
        </p:nvGrpSpPr>
        <p:grpSpPr>
          <a:xfrm>
            <a:off x="5634389" y="2565830"/>
            <a:ext cx="923223" cy="95250"/>
            <a:chOff x="10961036" y="223119"/>
            <a:chExt cx="1846446" cy="190500"/>
          </a:xfrm>
          <a:solidFill>
            <a:srgbClr val="616C85"/>
          </a:solidFill>
        </p:grpSpPr>
        <p:sp>
          <p:nvSpPr>
            <p:cNvPr id="10" name="矩形: 圆角 9"/>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 name="矩形: 圆角 10"/>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6" name="矩形: 圆角 15"/>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7" name="矩形: 圆角 16"/>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8" name="矩形: 圆角 17"/>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9" name="矩形: 圆角 18"/>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装饰 1"/>
          <p:cNvSpPr/>
          <p:nvPr>
            <p:custDataLst>
              <p:tags r:id="rId1"/>
            </p:custDataLst>
          </p:nvPr>
        </p:nvSpPr>
        <p:spPr>
          <a:xfrm>
            <a:off x="1066809" y="914407"/>
            <a:ext cx="10058481" cy="5029240"/>
          </a:xfrm>
          <a:prstGeom prst="rect">
            <a:avLst/>
          </a:prstGeom>
          <a:solidFill>
            <a:schemeClr val="tx1">
              <a:lumMod val="50000"/>
              <a:lumOff val="50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p>
            <a:pPr marL="0" marR="0" lvl="0" indent="0" algn="ctr" defTabSz="914400" rtl="0" eaLnBrk="1" fontAlgn="auto" latinLnBrk="0" hangingPunct="1">
              <a:lnSpc>
                <a:spcPct val="120000"/>
              </a:lnSpc>
              <a:spcBef>
                <a:spcPts val="0"/>
              </a:spcBef>
              <a:spcAft>
                <a:spcPts val="0"/>
              </a:spcAft>
              <a:buClrTx/>
              <a:buSzTx/>
              <a:buFontTx/>
              <a:buNone/>
            </a:pPr>
            <a:endParaRPr kumimoji="1" lang="zh-CN" altLang="en-US" sz="1600" b="1"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sym typeface="Arial" panose="020B0604020202020204" pitchFamily="34" charset="0"/>
            </a:endParaRPr>
          </a:p>
        </p:txBody>
      </p:sp>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a:t>
            </a:r>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复习教学实践的基本逻辑</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7" name="文本框 22"/>
          <p:cNvSpPr txBox="1"/>
          <p:nvPr>
            <p:custDataLst>
              <p:tags r:id="rId2"/>
            </p:custDataLst>
          </p:nvPr>
        </p:nvSpPr>
        <p:spPr>
          <a:xfrm flipH="1">
            <a:off x="2267585" y="2261235"/>
            <a:ext cx="7657465" cy="2656205"/>
          </a:xfrm>
          <a:prstGeom prst="rect">
            <a:avLst/>
          </a:prstGeom>
          <a:noFill/>
          <a:ln w="9525">
            <a:noFill/>
            <a:miter/>
          </a:ln>
          <a:effectLst>
            <a:outerShdw sx="999" sy="999" algn="ctr" rotWithShape="0">
              <a:srgbClr val="000000"/>
            </a:outerShdw>
          </a:effectLst>
        </p:spPr>
        <p:txBody>
          <a:bodyPr wrap="square" anchor="t">
            <a:spAutoFit/>
          </a:bodyPr>
          <a:lstStyle/>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本章所指的复习教学特指复习课，是教师为了帮助学生巩固已学知识而设计的一种课堂教学活动，它不同于常规教学中的课前复习或复习导入，而是整节课都是以复习为主的教学。复习教学不是对之前教授内容的简单重复，而是通过有目的、有组织的教学策略，帮助学生更好地理解和掌握所学过知识的要点和难点。复习课的核心在于促进学生长期记忆的形成，通过定期复习减少学生的知识遗忘率，并对特定知识领域进行强化。在复习教学中，教师往往会将分散的知识点串联起来，帮助学生建构更为完备的知识体系。这些都有助于学生从整体上把握学科内容，理解各知识点之间的逻辑关系，提高解决问题的能力。尽管小学数学复习教学的形式和内容存在较大差异，但是它也存在一些共性的特征和规律。</a:t>
            </a:r>
            <a:endPar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3"/>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4"/>
            <a:stretch>
              <a:fillRect/>
            </a:stretch>
          </p:blipFill>
          <p:spPr>
            <a:xfrm>
              <a:off x="6015" y="4033"/>
              <a:ext cx="14400" cy="2652"/>
            </a:xfrm>
            <a:prstGeom prst="rect">
              <a:avLst/>
            </a:prstGeom>
          </p:spPr>
        </p:pic>
      </p:grpSp>
      <p:sp>
        <p:nvSpPr>
          <p:cNvPr id="25" name="任意多边形 24"/>
          <p:cNvSpPr/>
          <p:nvPr>
            <p:custDataLst>
              <p:tags r:id="rId5"/>
            </p:custDataLst>
          </p:nvPr>
        </p:nvSpPr>
        <p:spPr>
          <a:xfrm>
            <a:off x="10177780" y="5171440"/>
            <a:ext cx="784860" cy="600710"/>
          </a:xfrm>
          <a:custGeom>
            <a:avLst/>
            <a:gdLst/>
            <a:ahLst/>
            <a:cxnLst>
              <a:cxn ang="3">
                <a:pos x="hc" y="t"/>
              </a:cxn>
              <a:cxn ang="cd2">
                <a:pos x="l" y="vc"/>
              </a:cxn>
              <a:cxn ang="cd4">
                <a:pos x="hc" y="b"/>
              </a:cxn>
              <a:cxn ang="0">
                <a:pos x="r" y="vc"/>
              </a:cxn>
            </a:cxnLst>
            <a:rect l="l" t="t" r="r" b="b"/>
            <a:pathLst>
              <a:path w="1236" h="946">
                <a:moveTo>
                  <a:pt x="740" y="0"/>
                </a:moveTo>
                <a:lnTo>
                  <a:pt x="1236" y="0"/>
                </a:lnTo>
                <a:lnTo>
                  <a:pt x="1236" y="451"/>
                </a:lnTo>
                <a:cubicBezTo>
                  <a:pt x="1234" y="572"/>
                  <a:pt x="1187" y="676"/>
                  <a:pt x="1098" y="764"/>
                </a:cubicBezTo>
                <a:cubicBezTo>
                  <a:pt x="1008" y="850"/>
                  <a:pt x="887" y="911"/>
                  <a:pt x="733" y="946"/>
                </a:cubicBezTo>
                <a:lnTo>
                  <a:pt x="733" y="741"/>
                </a:lnTo>
                <a:cubicBezTo>
                  <a:pt x="809" y="713"/>
                  <a:pt x="864" y="674"/>
                  <a:pt x="900" y="626"/>
                </a:cubicBezTo>
                <a:cubicBezTo>
                  <a:pt x="939" y="577"/>
                  <a:pt x="958" y="534"/>
                  <a:pt x="958" y="496"/>
                </a:cubicBezTo>
                <a:lnTo>
                  <a:pt x="740" y="496"/>
                </a:lnTo>
                <a:lnTo>
                  <a:pt x="740" y="0"/>
                </a:lnTo>
                <a:close/>
                <a:moveTo>
                  <a:pt x="7" y="0"/>
                </a:moveTo>
                <a:lnTo>
                  <a:pt x="506" y="0"/>
                </a:lnTo>
                <a:lnTo>
                  <a:pt x="506" y="451"/>
                </a:lnTo>
                <a:cubicBezTo>
                  <a:pt x="504" y="572"/>
                  <a:pt x="451" y="680"/>
                  <a:pt x="348" y="776"/>
                </a:cubicBezTo>
                <a:cubicBezTo>
                  <a:pt x="270" y="855"/>
                  <a:pt x="154" y="911"/>
                  <a:pt x="0" y="946"/>
                </a:cubicBezTo>
                <a:lnTo>
                  <a:pt x="0" y="741"/>
                </a:lnTo>
                <a:cubicBezTo>
                  <a:pt x="76" y="712"/>
                  <a:pt x="134" y="673"/>
                  <a:pt x="174" y="622"/>
                </a:cubicBezTo>
                <a:cubicBezTo>
                  <a:pt x="210" y="576"/>
                  <a:pt x="228" y="534"/>
                  <a:pt x="228" y="496"/>
                </a:cubicBezTo>
                <a:lnTo>
                  <a:pt x="7" y="496"/>
                </a:lnTo>
                <a:lnTo>
                  <a:pt x="7" y="0"/>
                </a:lnTo>
                <a:close/>
              </a:path>
            </a:pathLst>
          </a:custGeom>
          <a:solidFill>
            <a:schemeClr val="accent1">
              <a:alpha val="23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p>
        </p:txBody>
      </p:sp>
      <p:sp>
        <p:nvSpPr>
          <p:cNvPr id="26" name="任意多边形 25"/>
          <p:cNvSpPr/>
          <p:nvPr>
            <p:custDataLst>
              <p:tags r:id="rId6"/>
            </p:custDataLst>
          </p:nvPr>
        </p:nvSpPr>
        <p:spPr>
          <a:xfrm>
            <a:off x="1282065" y="1160145"/>
            <a:ext cx="804545" cy="615950"/>
          </a:xfrm>
          <a:custGeom>
            <a:avLst/>
            <a:gdLst/>
            <a:ahLst/>
            <a:cxnLst>
              <a:cxn ang="3">
                <a:pos x="hc" y="t"/>
              </a:cxn>
              <a:cxn ang="cd2">
                <a:pos x="l" y="vc"/>
              </a:cxn>
              <a:cxn ang="cd4">
                <a:pos x="hc" y="b"/>
              </a:cxn>
              <a:cxn ang="0">
                <a:pos x="r" y="vc"/>
              </a:cxn>
            </a:cxnLst>
            <a:rect l="l" t="t" r="r" b="b"/>
            <a:pathLst>
              <a:path w="1267" h="970">
                <a:moveTo>
                  <a:pt x="1267" y="0"/>
                </a:moveTo>
                <a:lnTo>
                  <a:pt x="1267" y="210"/>
                </a:lnTo>
                <a:cubicBezTo>
                  <a:pt x="1189" y="240"/>
                  <a:pt x="1130" y="280"/>
                  <a:pt x="1089" y="332"/>
                </a:cubicBezTo>
                <a:cubicBezTo>
                  <a:pt x="1052" y="380"/>
                  <a:pt x="1033" y="423"/>
                  <a:pt x="1033" y="461"/>
                </a:cubicBezTo>
                <a:lnTo>
                  <a:pt x="1260" y="461"/>
                </a:lnTo>
                <a:lnTo>
                  <a:pt x="1260" y="970"/>
                </a:lnTo>
                <a:lnTo>
                  <a:pt x="748" y="970"/>
                </a:lnTo>
                <a:lnTo>
                  <a:pt x="748" y="508"/>
                </a:lnTo>
                <a:cubicBezTo>
                  <a:pt x="751" y="384"/>
                  <a:pt x="805" y="272"/>
                  <a:pt x="910" y="174"/>
                </a:cubicBezTo>
                <a:cubicBezTo>
                  <a:pt x="990" y="94"/>
                  <a:pt x="1109" y="36"/>
                  <a:pt x="1267" y="0"/>
                </a:cubicBezTo>
                <a:close/>
                <a:moveTo>
                  <a:pt x="515" y="0"/>
                </a:moveTo>
                <a:lnTo>
                  <a:pt x="515" y="210"/>
                </a:lnTo>
                <a:cubicBezTo>
                  <a:pt x="438" y="239"/>
                  <a:pt x="381" y="279"/>
                  <a:pt x="344" y="328"/>
                </a:cubicBezTo>
                <a:cubicBezTo>
                  <a:pt x="305" y="378"/>
                  <a:pt x="285" y="423"/>
                  <a:pt x="285" y="461"/>
                </a:cubicBezTo>
                <a:lnTo>
                  <a:pt x="508" y="461"/>
                </a:lnTo>
                <a:lnTo>
                  <a:pt x="508" y="970"/>
                </a:lnTo>
                <a:lnTo>
                  <a:pt x="0" y="970"/>
                </a:lnTo>
                <a:lnTo>
                  <a:pt x="0" y="508"/>
                </a:lnTo>
                <a:cubicBezTo>
                  <a:pt x="3" y="384"/>
                  <a:pt x="50" y="277"/>
                  <a:pt x="142" y="187"/>
                </a:cubicBezTo>
                <a:cubicBezTo>
                  <a:pt x="233" y="98"/>
                  <a:pt x="358" y="36"/>
                  <a:pt x="515" y="0"/>
                </a:cubicBezTo>
                <a:close/>
              </a:path>
            </a:pathLst>
          </a:custGeom>
          <a:solidFill>
            <a:schemeClr val="accent1">
              <a:alpha val="23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小学数学复习教学的主要类型</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0528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小学数学复习教学的分类有多种方式，可以按照复习时机、复习知识的类型划分，也可以按照复习的目的划分。从根本上说，复习目的对教师复习教学设计和实施的影响最为重要。</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536257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71445"/>
            <a:ext cx="360172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查缺补漏型复习教学</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201485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查缺补漏型复习教学，顾名思义就是以小学生数学知识的查缺补漏为目的的复习教学，多出现于单元复习或者期末复习的初始阶段。它以梳理数学知识体系为主线，帮助学生建构知识结构，以遗忘或模糊性知识的重复补充为主，以易错或重点知识的强化巩固为辅。</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知识结构的建立可以帮助学生摆脱新授课时孤立、零散记忆知识的困境，有利于学生从系统和比较的视角进一步理解知识的内涵，厘清知识的边界，形成触类旁通和上下贯通的能力；有利于学生正确选择和迁移知识，从而提升学生应用知识、解决问题的能力。</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141339"/>
            <a:ext cx="267271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小学数学复习教学实践的基本逻辑</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小学数学复习教学的主要类型</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0528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小学数学复习教学的分类有多种方式，可以按照复习时机、复习知识的类型划分，也可以按照复习的目的划分。从根本上说，复习目的对教师复习教学设计和实施的影响最为重要。</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536257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71445"/>
            <a:ext cx="360172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知识巩固型复习教学</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297688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如果说查缺补漏型复习教学侧重于对知识脉络的梳理，侧重于教师的教学组织，那么知识巩固型复习教学则侧重于学生的知识巩固，即对学生已学的知识起着纠正、巩固和深化的重要作用。知识巩固型复习教学多出现于单元复习或期末复习的后期阶段。查缺补漏型复习教学大多从回顾已学的知识点入手，然后将大部分教学时间围绕着核心知识进行各知识点内在联系的指导，最后以相关习题的训练作为结束。而知识巩固型复习教学大多从知识回顾入手，强调要点后即进入练习和分析，教学的重心在知识点的练习和分析。知识巩固型复习教学所涉及的知识面相对较广，不仅仅聚焦于某一个知识点，而是几个知识点的综合，在练习的难度上也有区分，不仅逐步深入，也会逐渐接近学业评价的测试题类型和难度水平。</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141339"/>
            <a:ext cx="267271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小学数学复习教学实践的基本逻辑</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小学数学复习教学的基本程序</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0528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新授课有教材和教学参考书为依托，教师的教学范围相对封闭，教学思路也相对容易厘清。但是，复习课的教学内容较为开放，虽然有一定的知识范围，而范围的大小并没有严格的界限。同时，复习课的教学组织也较为灵活。</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536257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71445"/>
            <a:ext cx="7426325"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以内容相关性为主，以学习时间远近为辅，复习知识要点</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23355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对于知识点的复习，应该以内容的相关性为主，把领域较为一致的知识点作为一个整体进行设计，这样有助于教学的逻辑过渡和学生的知识理解。如果是单元复习教学，那么一个单元的内容本身就具有较强的相关性，这时，教师只需要针对学生的学习情况和知识的逻辑联系，对单元知识点的复习顺序进行组织即可。如果是期末复习教学，就需要根据单元知识的相关性进行组织，将一个单元或几个单元的知识整合起来，开展复习教学的设计和规划。然后，以所学知识点时间的远近为辅，因为越早学过的知识，小学生往往越容易忘记。</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141339"/>
            <a:ext cx="629856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小学数学复习教学实践的基本逻辑</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小学数学复习教学的基本程序</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0528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新授课有教材和教学参考书为依托，教师的教学范围相对封闭，教学思路也相对容易厘清。但是，复习课的教学内容较为开放，虽然有一定的知识范围，而范围的大小并没有严格的界限。同时，复习课的教学组织也较为灵活。</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536257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71445"/>
            <a:ext cx="7426325"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以关键性知识为核心，厘清知识的关联，构建知识结构体系</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23355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对单一知识点的再认识只是复习教学的第一步，如果仅仅止于此，学生不仅会因为未能融会贯通而理解不深刻，尤其是难以解决综合性问题，而且还会因为缺乏联结，导致记忆不深，容易将各种孤立性知识遗忘。为此，教师应在复习教学中，帮助学生厘清知识之间的相互关联，构建完善的知识结构。</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这个阶段的复习不能局限于知识点的回顾，要更有针对性、有目的地引领学生回顾反思，系统梳理自己所学的知识，感悟知识之间的内在联系，领悟蕴藏其中的数学思维，从高起点对所学知识进行再认识。</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141339"/>
            <a:ext cx="654494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小学数学复习教学实践的基本逻辑</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tags/tag1.xml><?xml version="1.0" encoding="utf-8"?>
<p:tagLst xmlns:p="http://schemas.openxmlformats.org/presentationml/2006/main">
  <p:tag name="KSO_WM_DIAGRAM_VIRTUALLY_FRAME" val="{&quot;height&quot;:86.38453642384107,&quot;left&quot;:38.29902155757352,&quot;top&quot;:225.25,&quot;width&quot;:908.0416095578863}"/>
</p:tagLst>
</file>

<file path=ppt/tags/tag10.xml><?xml version="1.0" encoding="utf-8"?>
<p:tagLst xmlns:p="http://schemas.openxmlformats.org/presentationml/2006/main">
  <p:tag name="KSO_WM_DIAGRAM_VIRTUALLY_FRAME" val="{&quot;height&quot;:86.38453642384107,&quot;left&quot;:38.29902155757352,&quot;top&quot;:225.25,&quot;width&quot;:908.0416095578863}"/>
</p:tagLst>
</file>

<file path=ppt/tags/tag11.xml><?xml version="1.0" encoding="utf-8"?>
<p:tagLst xmlns:p="http://schemas.openxmlformats.org/presentationml/2006/main">
  <p:tag name="KSO_WM_DIAGRAM_VIRTUALLY_FRAME" val="{&quot;height&quot;:86.38453642384107,&quot;left&quot;:38.29902155757352,&quot;top&quot;:225.25,&quot;width&quot;:908.0416095578863}"/>
</p:tagLst>
</file>

<file path=ppt/tags/tag12.xml><?xml version="1.0" encoding="utf-8"?>
<p:tagLst xmlns:p="http://schemas.openxmlformats.org/presentationml/2006/main">
  <p:tag name="KSO_WM_DIAGRAM_VIRTUALLY_FRAME" val="{&quot;height&quot;:86.38453642384107,&quot;left&quot;:38.29902155757352,&quot;top&quot;:225.25,&quot;width&quot;:908.0416095578863}"/>
</p:tagLst>
</file>

<file path=ppt/tags/tag13.xml><?xml version="1.0" encoding="utf-8"?>
<p:tagLst xmlns:p="http://schemas.openxmlformats.org/presentationml/2006/main">
  <p:tag name="KSO_WM_UNIT_COLOR_SCHEME_SHAPE_ID" val="5"/>
  <p:tag name="KSO_WM_UNIT_FOIL_COLOR" val="1"/>
  <p:tag name="KSO_WM_UNIT_COLOR_SCHEME_PARENT_PAGE" val="0_1"/>
  <p:tag name="KSO_WM_UNIT_HIGHLIGHT" val="0"/>
  <p:tag name="KSO_WM_UNIT_COMPATIBLE" val="0"/>
  <p:tag name="KSO_WM_UNIT_DIAGRAM_ISNUMVISUAL" val="0"/>
  <p:tag name="KSO_WM_UNIT_DIAGRAM_ISREFERUNIT" val="0"/>
  <p:tag name="KSO_WM_UNIT_TYPE" val="i"/>
  <p:tag name="KSO_WM_UNIT_INDEX" val="1"/>
  <p:tag name="KSO_WM_UNIT_ID" val="custom20235638_1*i*1"/>
  <p:tag name="KSO_WM_TEMPLATE_CATEGORY" val="custom"/>
  <p:tag name="KSO_WM_TEMPLATE_INDEX" val="20235638"/>
  <p:tag name="KSO_WM_UNIT_LAYERLEVEL" val="1"/>
  <p:tag name="KSO_WM_TAG_VERSION" val="3.0"/>
  <p:tag name="KSO_WM_BEAUTIFY_FLAG" val="#wm#"/>
  <p:tag name="KSO_WM_UNIT_BLOCK" val="0"/>
  <p:tag name="KSO_WM_UNIT_SM_LIMIT_TYPE" val="2"/>
  <p:tag name="KSO_WM_UNIT_DEC_AREA_ID" val="2fa145bd3ce240cdac5a3fce36474b9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eedbec2fa6683b8872baabf"/>
  <p:tag name="KSO_WM_CHIP_XID" val="5eedbec2fa6683b8872baac0"/>
  <p:tag name="KSO_WM_UNIT_FILL_FORE_SCHEMECOLOR_INDEX_BRIGHTNESS" val="0"/>
  <p:tag name="KSO_WM_UNIT_FILL_FORE_SCHEMECOLOR_INDEX" val="16"/>
  <p:tag name="KSO_WM_UNIT_FILL_TYPE" val="1"/>
  <p:tag name="KSO_WM_UNIT_VALUE" val="833"/>
  <p:tag name="KSO_WM_TEMPLATE_ASSEMBLE_XID" val="60656f514054ed1e2fb807bb"/>
  <p:tag name="KSO_WM_TEMPLATE_ASSEMBLE_GROUPID" val="60656f514054ed1e2fb807bb"/>
</p:tagLst>
</file>

<file path=ppt/tags/tag14.xml><?xml version="1.0" encoding="utf-8"?>
<p:tagLst xmlns:p="http://schemas.openxmlformats.org/presentationml/2006/main">
  <p:tag name="KSO_WM_DIAGRAM_VIRTUALLY_FRAME" val="{&quot;height&quot;:376.2,&quot;left&quot;:63.2,&quot;top&quot;:105.25,&quot;width&quot;:840.45}"/>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40492977_1*i*1"/>
  <p:tag name="KSO_WM_TEMPLATE_CATEGORY" val="custom"/>
  <p:tag name="KSO_WM_TEMPLATE_INDEX" val="40492977"/>
  <p:tag name="KSO_WM_UNIT_LAYERLEVEL" val="1"/>
  <p:tag name="KSO_WM_TAG_VERSION" val="3.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custom40492977_1*i*3"/>
  <p:tag name="KSO_WM_TEMPLATE_CATEGORY" val="custom"/>
  <p:tag name="KSO_WM_TEMPLATE_INDEX" val="40492977"/>
  <p:tag name="KSO_WM_UNIT_LAYERLEVEL" val="1"/>
  <p:tag name="KSO_WM_TAG_VERSION" val="3.0"/>
  <p:tag name="KSO_WM_BEAUTIFY_FLAG" val="#wm#"/>
</p:tagLst>
</file>

<file path=ppt/tags/tag17.xml><?xml version="1.0" encoding="utf-8"?>
<p:tagLst xmlns:p="http://schemas.openxmlformats.org/presentationml/2006/main">
  <p:tag name="KSO_WM_UNIT_COLOR_SCHEME_SHAPE_ID" val="5"/>
  <p:tag name="KSO_WM_UNIT_FOIL_COLOR" val="1"/>
  <p:tag name="KSO_WM_UNIT_COLOR_SCHEME_PARENT_PAGE" val="0_1"/>
  <p:tag name="KSO_WM_UNIT_HIGHLIGHT" val="0"/>
  <p:tag name="KSO_WM_UNIT_COMPATIBLE" val="0"/>
  <p:tag name="KSO_WM_UNIT_DIAGRAM_ISNUMVISUAL" val="0"/>
  <p:tag name="KSO_WM_UNIT_DIAGRAM_ISREFERUNIT" val="0"/>
  <p:tag name="KSO_WM_UNIT_TYPE" val="i"/>
  <p:tag name="KSO_WM_UNIT_INDEX" val="1"/>
  <p:tag name="KSO_WM_UNIT_ID" val="custom20235638_1*i*1"/>
  <p:tag name="KSO_WM_TEMPLATE_CATEGORY" val="custom"/>
  <p:tag name="KSO_WM_TEMPLATE_INDEX" val="20235638"/>
  <p:tag name="KSO_WM_UNIT_LAYERLEVEL" val="1"/>
  <p:tag name="KSO_WM_TAG_VERSION" val="3.0"/>
  <p:tag name="KSO_WM_BEAUTIFY_FLAG" val="#wm#"/>
  <p:tag name="KSO_WM_UNIT_BLOCK" val="0"/>
  <p:tag name="KSO_WM_UNIT_SM_LIMIT_TYPE" val="2"/>
  <p:tag name="KSO_WM_UNIT_DEC_AREA_ID" val="2fa145bd3ce240cdac5a3fce36474b9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eedbec2fa6683b8872baabf"/>
  <p:tag name="KSO_WM_CHIP_XID" val="5eedbec2fa6683b8872baac0"/>
  <p:tag name="KSO_WM_UNIT_FILL_FORE_SCHEMECOLOR_INDEX_BRIGHTNESS" val="0"/>
  <p:tag name="KSO_WM_UNIT_FILL_FORE_SCHEMECOLOR_INDEX" val="16"/>
  <p:tag name="KSO_WM_UNIT_FILL_TYPE" val="1"/>
  <p:tag name="KSO_WM_UNIT_VALUE" val="833"/>
  <p:tag name="KSO_WM_TEMPLATE_ASSEMBLE_XID" val="60656f514054ed1e2fb807bb"/>
  <p:tag name="KSO_WM_TEMPLATE_ASSEMBLE_GROUPID" val="60656f514054ed1e2fb807bb"/>
</p:tagLst>
</file>

<file path=ppt/tags/tag18.xml><?xml version="1.0" encoding="utf-8"?>
<p:tagLst xmlns:p="http://schemas.openxmlformats.org/presentationml/2006/main">
  <p:tag name="KSO_WM_DIAGRAM_VIRTUALLY_FRAME" val="{&quot;height&quot;:376.2,&quot;left&quot;:63.2,&quot;top&quot;:105.25,&quot;width&quot;:840.45}"/>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40492977_1*i*1"/>
  <p:tag name="KSO_WM_TEMPLATE_CATEGORY" val="custom"/>
  <p:tag name="KSO_WM_TEMPLATE_INDEX" val="40492977"/>
  <p:tag name="KSO_WM_UNIT_LAYERLEVEL" val="1"/>
  <p:tag name="KSO_WM_TAG_VERSION" val="3.0"/>
  <p:tag name="KSO_WM_BEAUTIFY_FLAG" val="#wm#"/>
</p:tagLst>
</file>

<file path=ppt/tags/tag2.xml><?xml version="1.0" encoding="utf-8"?>
<p:tagLst xmlns:p="http://schemas.openxmlformats.org/presentationml/2006/main">
  <p:tag name="KSO_WM_DIAGRAM_VIRTUALLY_FRAME" val="{&quot;height&quot;:86.38453642384107,&quot;left&quot;:38.29902155757352,&quot;top&quot;:225.25,&quot;width&quot;:908.0416095578863}"/>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custom40492977_1*i*3"/>
  <p:tag name="KSO_WM_TEMPLATE_CATEGORY" val="custom"/>
  <p:tag name="KSO_WM_TEMPLATE_INDEX" val="40492977"/>
  <p:tag name="KSO_WM_UNIT_LAYERLEVEL" val="1"/>
  <p:tag name="KSO_WM_TAG_VERSION" val="3.0"/>
  <p:tag name="KSO_WM_BEAUTIFY_FLAG" val="#wm#"/>
</p:tagLst>
</file>

<file path=ppt/tags/tag21.xml><?xml version="1.0" encoding="utf-8"?>
<p:tagLst xmlns:p="http://schemas.openxmlformats.org/presentationml/2006/main">
  <p:tag name="KSO_WM_UNIT_COLOR_SCHEME_SHAPE_ID" val="5"/>
  <p:tag name="KSO_WM_UNIT_FOIL_COLOR" val="1"/>
  <p:tag name="KSO_WM_UNIT_COLOR_SCHEME_PARENT_PAGE" val="0_1"/>
  <p:tag name="KSO_WM_UNIT_HIGHLIGHT" val="0"/>
  <p:tag name="KSO_WM_UNIT_COMPATIBLE" val="0"/>
  <p:tag name="KSO_WM_UNIT_DIAGRAM_ISNUMVISUAL" val="0"/>
  <p:tag name="KSO_WM_UNIT_DIAGRAM_ISREFERUNIT" val="0"/>
  <p:tag name="KSO_WM_UNIT_TYPE" val="i"/>
  <p:tag name="KSO_WM_UNIT_INDEX" val="1"/>
  <p:tag name="KSO_WM_UNIT_ID" val="custom20235638_1*i*1"/>
  <p:tag name="KSO_WM_TEMPLATE_CATEGORY" val="custom"/>
  <p:tag name="KSO_WM_TEMPLATE_INDEX" val="20235638"/>
  <p:tag name="KSO_WM_UNIT_LAYERLEVEL" val="1"/>
  <p:tag name="KSO_WM_TAG_VERSION" val="3.0"/>
  <p:tag name="KSO_WM_BEAUTIFY_FLAG" val="#wm#"/>
  <p:tag name="KSO_WM_UNIT_BLOCK" val="0"/>
  <p:tag name="KSO_WM_UNIT_SM_LIMIT_TYPE" val="2"/>
  <p:tag name="KSO_WM_UNIT_DEC_AREA_ID" val="2fa145bd3ce240cdac5a3fce36474b9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eedbec2fa6683b8872baabf"/>
  <p:tag name="KSO_WM_CHIP_XID" val="5eedbec2fa6683b8872baac0"/>
  <p:tag name="KSO_WM_UNIT_FILL_FORE_SCHEMECOLOR_INDEX_BRIGHTNESS" val="0"/>
  <p:tag name="KSO_WM_UNIT_FILL_FORE_SCHEMECOLOR_INDEX" val="16"/>
  <p:tag name="KSO_WM_UNIT_FILL_TYPE" val="1"/>
  <p:tag name="KSO_WM_UNIT_VALUE" val="833"/>
  <p:tag name="KSO_WM_TEMPLATE_ASSEMBLE_XID" val="60656f514054ed1e2fb807bb"/>
  <p:tag name="KSO_WM_TEMPLATE_ASSEMBLE_GROUPID" val="60656f514054ed1e2fb807bb"/>
</p:tagLst>
</file>

<file path=ppt/tags/tag22.xml><?xml version="1.0" encoding="utf-8"?>
<p:tagLst xmlns:p="http://schemas.openxmlformats.org/presentationml/2006/main">
  <p:tag name="KSO_WM_DIAGRAM_VIRTUALLY_FRAME" val="{&quot;height&quot;:376.2,&quot;left&quot;:63.2,&quot;top&quot;:105.25,&quot;width&quot;:840.45}"/>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40492977_1*i*1"/>
  <p:tag name="KSO_WM_TEMPLATE_CATEGORY" val="custom"/>
  <p:tag name="KSO_WM_TEMPLATE_INDEX" val="40492977"/>
  <p:tag name="KSO_WM_UNIT_LAYERLEVEL" val="1"/>
  <p:tag name="KSO_WM_TAG_VERSION" val="3.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custom40492977_1*i*3"/>
  <p:tag name="KSO_WM_TEMPLATE_CATEGORY" val="custom"/>
  <p:tag name="KSO_WM_TEMPLATE_INDEX" val="40492977"/>
  <p:tag name="KSO_WM_UNIT_LAYERLEVEL" val="1"/>
  <p:tag name="KSO_WM_TAG_VERSION" val="3.0"/>
  <p:tag name="KSO_WM_BEAUTIFY_FLAG" val="#wm#"/>
</p:tagLst>
</file>

<file path=ppt/tags/tag25.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26.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27.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28.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29.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3.xml><?xml version="1.0" encoding="utf-8"?>
<p:tagLst xmlns:p="http://schemas.openxmlformats.org/presentationml/2006/main">
  <p:tag name="KSO_WM_DIAGRAM_VIRTUALLY_FRAME" val="{&quot;height&quot;:86.38453642384107,&quot;left&quot;:38.29902155757352,&quot;top&quot;:225.25,&quot;width&quot;:908.0416095578863}"/>
</p:tagLst>
</file>

<file path=ppt/tags/tag30.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31.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32.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33.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34.xml><?xml version="1.0" encoding="utf-8"?>
<p:tagLst xmlns:p="http://schemas.openxmlformats.org/presentationml/2006/main">
  <p:tag name="resource_record_key" val="{&quot;29&quot;:[50053024,50053044]}"/>
</p:tagLst>
</file>

<file path=ppt/tags/tag4.xml><?xml version="1.0" encoding="utf-8"?>
<p:tagLst xmlns:p="http://schemas.openxmlformats.org/presentationml/2006/main">
  <p:tag name="KSO_WM_DIAGRAM_VIRTUALLY_FRAME" val="{&quot;height&quot;:86.38453642384107,&quot;left&quot;:38.29902155757352,&quot;top&quot;:225.25,&quot;width&quot;:908.0416095578863}"/>
</p:tagLst>
</file>

<file path=ppt/tags/tag5.xml><?xml version="1.0" encoding="utf-8"?>
<p:tagLst xmlns:p="http://schemas.openxmlformats.org/presentationml/2006/main">
  <p:tag name="KSO_WM_DIAGRAM_VIRTUALLY_FRAME" val="{&quot;height&quot;:86.38453642384107,&quot;left&quot;:38.29902155757352,&quot;top&quot;:225.25,&quot;width&quot;:908.0416095578863}"/>
</p:tagLst>
</file>

<file path=ppt/tags/tag6.xml><?xml version="1.0" encoding="utf-8"?>
<p:tagLst xmlns:p="http://schemas.openxmlformats.org/presentationml/2006/main">
  <p:tag name="KSO_WM_DIAGRAM_VIRTUALLY_FRAME" val="{&quot;height&quot;:86.38453642384107,&quot;left&quot;:38.29902155757352,&quot;top&quot;:225.25,&quot;width&quot;:908.0416095578863}"/>
</p:tagLst>
</file>

<file path=ppt/tags/tag7.xml><?xml version="1.0" encoding="utf-8"?>
<p:tagLst xmlns:p="http://schemas.openxmlformats.org/presentationml/2006/main">
  <p:tag name="KSO_WM_DIAGRAM_VIRTUALLY_FRAME" val="{&quot;height&quot;:86.38453642384107,&quot;left&quot;:38.29902155757352,&quot;top&quot;:225.25,&quot;width&quot;:908.0416095578863}"/>
</p:tagLst>
</file>

<file path=ppt/tags/tag8.xml><?xml version="1.0" encoding="utf-8"?>
<p:tagLst xmlns:p="http://schemas.openxmlformats.org/presentationml/2006/main">
  <p:tag name="KSO_WM_DIAGRAM_VIRTUALLY_FRAME" val="{&quot;height&quot;:86.38453642384107,&quot;left&quot;:38.29902155757352,&quot;top&quot;:225.25,&quot;width&quot;:908.0416095578863}"/>
</p:tagLst>
</file>

<file path=ppt/tags/tag9.xml><?xml version="1.0" encoding="utf-8"?>
<p:tagLst xmlns:p="http://schemas.openxmlformats.org/presentationml/2006/main">
  <p:tag name="KSO_WM_DIAGRAM_VIRTUALLY_FRAME" val="{&quot;height&quot;:86.38453642384107,&quot;left&quot;:38.29902155757352,&quot;top&quot;:225.25,&quot;width&quot;:908.0416095578863}"/>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9098</Words>
  <Application>WPS 演示</Application>
  <PresentationFormat>宽屏</PresentationFormat>
  <Paragraphs>326</Paragraphs>
  <Slides>34</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34</vt:i4>
      </vt:variant>
    </vt:vector>
  </HeadingPairs>
  <TitlesOfParts>
    <vt:vector size="44" baseType="lpstr">
      <vt:lpstr>Arial</vt:lpstr>
      <vt:lpstr>宋体</vt:lpstr>
      <vt:lpstr>Wingdings</vt:lpstr>
      <vt:lpstr>微软雅黑 Light</vt:lpstr>
      <vt:lpstr>微软雅黑</vt:lpstr>
      <vt:lpstr>等线</vt:lpstr>
      <vt:lpstr>Arial Unicode MS</vt:lpstr>
      <vt:lpstr>等线 Light</vt:lpstr>
      <vt:lpstr>Calibri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zj</dc:creator>
  <cp:lastModifiedBy>poem</cp:lastModifiedBy>
  <cp:revision>217</cp:revision>
  <dcterms:created xsi:type="dcterms:W3CDTF">2018-03-23T01:16:00Z</dcterms:created>
  <dcterms:modified xsi:type="dcterms:W3CDTF">2025-10-22T07:17:45Z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2052-12.1.0.21541</vt:lpwstr>
  </property>
  <property fmtid="{D5CDD505-2E9C-101B-9397-08002B2CF9AE}" pid="3" name="KSOTemplateUUID">
    <vt:lpwstr>v1.0_mb_g4w2jxllSj9ef0QPRYqmlA==</vt:lpwstr>
  </property>
  <property fmtid="{D5CDD505-2E9C-101B-9397-08002B2CF9AE}" pid="4" name="ICV">
    <vt:lpwstr>F29153A88A9E46ADA0C4DA8E0263A362_11</vt:lpwstr>
  </property>
</Properties>
</file>